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5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6" r:id="rId21"/>
    <p:sldId id="287" r:id="rId22"/>
    <p:sldId id="288" r:id="rId23"/>
    <p:sldId id="289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EE8EEB-3F7D-4155-B16A-C11727DC689F}" v="2" dt="2023-02-23T00:25:19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84489" autoAdjust="0"/>
  </p:normalViewPr>
  <p:slideViewPr>
    <p:cSldViewPr snapToGrid="0" snapToObjects="1">
      <p:cViewPr varScale="1">
        <p:scale>
          <a:sx n="127" d="100"/>
          <a:sy n="127" d="100"/>
        </p:scale>
        <p:origin x="1164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BEMAB\OneDrive%20-%20King%20County\Accessibility\Network_Interim\Outputs\MC_ScorePop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Portion of 'Basket' Accessible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v>Spring - '22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'MC_ScorePop (2)'!$B$23:$B$27</c:f>
              <c:numCache>
                <c:formatCode>0.00</c:formatCode>
                <c:ptCount val="5"/>
                <c:pt idx="0">
                  <c:v>0.22</c:v>
                </c:pt>
                <c:pt idx="1">
                  <c:v>0.44</c:v>
                </c:pt>
                <c:pt idx="2">
                  <c:v>0.66</c:v>
                </c:pt>
                <c:pt idx="3">
                  <c:v>0.88</c:v>
                </c:pt>
                <c:pt idx="4">
                  <c:v>1</c:v>
                </c:pt>
              </c:numCache>
            </c:numRef>
          </c:cat>
          <c:val>
            <c:numRef>
              <c:f>'MC_ScorePop (2)'!$D$23:$D$27</c:f>
              <c:numCache>
                <c:formatCode>0%</c:formatCode>
                <c:ptCount val="5"/>
                <c:pt idx="0">
                  <c:v>0.28055646733563178</c:v>
                </c:pt>
                <c:pt idx="1">
                  <c:v>6.5797526077522109E-2</c:v>
                </c:pt>
                <c:pt idx="2">
                  <c:v>7.20984281890579E-2</c:v>
                </c:pt>
                <c:pt idx="3">
                  <c:v>0.1599431636688072</c:v>
                </c:pt>
                <c:pt idx="4">
                  <c:v>0.42160441472898103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CA-4737-834F-C312AE907DDF}"/>
            </c:ext>
          </c:extLst>
        </c:ser>
        <c:ser>
          <c:idx val="0"/>
          <c:order val="1"/>
          <c:tx>
            <c:v>Metro Connects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'MC_ScorePop (2)'!$B$23:$B$27</c:f>
              <c:numCache>
                <c:formatCode>0.00</c:formatCode>
                <c:ptCount val="5"/>
                <c:pt idx="0">
                  <c:v>0.22</c:v>
                </c:pt>
                <c:pt idx="1">
                  <c:v>0.44</c:v>
                </c:pt>
                <c:pt idx="2">
                  <c:v>0.66</c:v>
                </c:pt>
                <c:pt idx="3">
                  <c:v>0.88</c:v>
                </c:pt>
                <c:pt idx="4">
                  <c:v>1</c:v>
                </c:pt>
              </c:numCache>
            </c:numRef>
          </c:cat>
          <c:val>
            <c:numRef>
              <c:f>'MC_ScorePop (2)'!$C$23:$C$27</c:f>
              <c:numCache>
                <c:formatCode>0%</c:formatCode>
                <c:ptCount val="5"/>
                <c:pt idx="0">
                  <c:v>0.17990769603577605</c:v>
                </c:pt>
                <c:pt idx="1">
                  <c:v>5.4662892264310967E-2</c:v>
                </c:pt>
                <c:pt idx="2">
                  <c:v>6.778106997697908E-2</c:v>
                </c:pt>
                <c:pt idx="3">
                  <c:v>0.14917774571249187</c:v>
                </c:pt>
                <c:pt idx="4">
                  <c:v>0.54847059601044201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CA-4737-834F-C312AE907D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78850920"/>
        <c:axId val="778858136"/>
      </c:barChart>
      <c:catAx>
        <c:axId val="778850920"/>
        <c:scaling>
          <c:orientation val="minMax"/>
        </c:scaling>
        <c:delete val="0"/>
        <c:axPos val="b"/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858136"/>
        <c:crosses val="autoZero"/>
        <c:auto val="1"/>
        <c:lblAlgn val="ctr"/>
        <c:lblOffset val="100"/>
        <c:noMultiLvlLbl val="0"/>
      </c:catAx>
      <c:valAx>
        <c:axId val="778858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100" baseline="0"/>
                  <a:t>Proportion of KC Population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8850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9C1C29-F0EE-41D2-96AD-E400789DFD07}" type="doc">
      <dgm:prSet loTypeId="urn:microsoft.com/office/officeart/2008/layout/CircularPictureCallout" loCatId="picture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03855F-4D8C-4311-9EA9-3DC90036A383}">
      <dgm:prSet custT="1"/>
      <dgm:spPr/>
      <dgm:t>
        <a:bodyPr/>
        <a:lstStyle/>
        <a:p>
          <a:r>
            <a:rPr lang="en-US" sz="2800" dirty="0"/>
            <a:t>Guiding Principles</a:t>
          </a:r>
        </a:p>
        <a:p>
          <a:endParaRPr lang="en-US" sz="3300" dirty="0"/>
        </a:p>
      </dgm:t>
    </dgm:pt>
    <dgm:pt modelId="{B6171663-7542-4A8F-8749-F27B36FAD6E7}" type="parTrans" cxnId="{DAAF92B5-5014-4C67-AF6C-A82C5B56AF88}">
      <dgm:prSet/>
      <dgm:spPr/>
      <dgm:t>
        <a:bodyPr/>
        <a:lstStyle/>
        <a:p>
          <a:endParaRPr lang="en-US"/>
        </a:p>
      </dgm:t>
    </dgm:pt>
    <dgm:pt modelId="{C78B6666-F58D-4259-92D3-A3F44C8E906C}" type="sibTrans" cxnId="{DAAF92B5-5014-4C67-AF6C-A82C5B56AF88}">
      <dgm:prSet/>
      <dgm:spPr>
        <a:solidFill>
          <a:srgbClr val="FFC000"/>
        </a:solidFill>
      </dgm:spPr>
      <dgm:t>
        <a:bodyPr/>
        <a:lstStyle/>
        <a:p>
          <a:endParaRPr lang="en-US"/>
        </a:p>
      </dgm:t>
    </dgm:pt>
    <dgm:pt modelId="{49784954-FCE0-46EA-B6F0-5F812CBDE900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>
                  <a:lumMod val="20000"/>
                  <a:lumOff val="80000"/>
                </a:schemeClr>
              </a:solidFill>
            </a:rPr>
            <a:t>Equity Cabinet</a:t>
          </a:r>
        </a:p>
      </dgm:t>
    </dgm:pt>
    <dgm:pt modelId="{5E292956-4CDC-4946-AFB5-C351F326F4B7}" type="parTrans" cxnId="{64B2348C-E5CF-4C77-9D04-9F6163586B84}">
      <dgm:prSet/>
      <dgm:spPr/>
      <dgm:t>
        <a:bodyPr/>
        <a:lstStyle/>
        <a:p>
          <a:endParaRPr lang="en-US"/>
        </a:p>
      </dgm:t>
    </dgm:pt>
    <dgm:pt modelId="{DF57A3AC-84E3-44F3-9FE8-181D29DF62CB}" type="sibTrans" cxnId="{64B2348C-E5CF-4C77-9D04-9F6163586B84}">
      <dgm:prSet/>
      <dgm:spPr>
        <a:solidFill>
          <a:srgbClr val="3849C6"/>
        </a:solidFill>
      </dgm:spPr>
      <dgm:t>
        <a:bodyPr/>
        <a:lstStyle/>
        <a:p>
          <a:endParaRPr lang="en-US"/>
        </a:p>
      </dgm:t>
    </dgm:pt>
    <dgm:pt modelId="{59BD0A05-D8CF-4FCA-A01A-20C59FDECF7D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>
                  <a:lumMod val="20000"/>
                  <a:lumOff val="80000"/>
                </a:schemeClr>
              </a:solidFill>
            </a:rPr>
            <a:t>Regional Transit Task Force</a:t>
          </a:r>
        </a:p>
      </dgm:t>
    </dgm:pt>
    <dgm:pt modelId="{6BC6F334-4374-4B2D-90AC-7C01ABC83A1A}" type="parTrans" cxnId="{845C3C45-DA24-4707-86D0-D5D410468A6C}">
      <dgm:prSet/>
      <dgm:spPr/>
      <dgm:t>
        <a:bodyPr/>
        <a:lstStyle/>
        <a:p>
          <a:endParaRPr lang="en-US"/>
        </a:p>
      </dgm:t>
    </dgm:pt>
    <dgm:pt modelId="{2EB05B70-E3D9-46BA-83BF-9B472FED4AE5}" type="sibTrans" cxnId="{845C3C45-DA24-4707-86D0-D5D410468A6C}">
      <dgm:prSet/>
      <dgm:spPr>
        <a:solidFill>
          <a:srgbClr val="006847"/>
        </a:solidFill>
      </dgm:spPr>
      <dgm:t>
        <a:bodyPr/>
        <a:lstStyle/>
        <a:p>
          <a:endParaRPr lang="en-US"/>
        </a:p>
      </dgm:t>
    </dgm:pt>
    <dgm:pt modelId="{7998438F-A62E-41F2-8ED1-90AAC7606C82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>
                  <a:lumMod val="20000"/>
                  <a:lumOff val="80000"/>
                </a:schemeClr>
              </a:solidFill>
            </a:rPr>
            <a:t>Service Guidelines Task Force</a:t>
          </a:r>
        </a:p>
      </dgm:t>
    </dgm:pt>
    <dgm:pt modelId="{A0FBD6F6-FB34-4FFF-8FA3-1345B39BACE6}" type="parTrans" cxnId="{3632B68C-6227-44ED-BDE1-FE8473A06930}">
      <dgm:prSet/>
      <dgm:spPr/>
      <dgm:t>
        <a:bodyPr/>
        <a:lstStyle/>
        <a:p>
          <a:endParaRPr lang="en-US"/>
        </a:p>
      </dgm:t>
    </dgm:pt>
    <dgm:pt modelId="{BF0B7552-8AC9-442C-BB41-37335997B8AC}" type="sibTrans" cxnId="{3632B68C-6227-44ED-BDE1-FE8473A06930}">
      <dgm:prSet/>
      <dgm:spPr>
        <a:solidFill>
          <a:srgbClr val="4E4540">
            <a:alpha val="96078"/>
          </a:srgbClr>
        </a:solidFill>
      </dgm:spPr>
      <dgm:t>
        <a:bodyPr/>
        <a:lstStyle/>
        <a:p>
          <a:endParaRPr lang="en-US"/>
        </a:p>
      </dgm:t>
    </dgm:pt>
    <dgm:pt modelId="{EC1FD59C-5384-478F-A854-AB85C0F464B2}" type="pres">
      <dgm:prSet presAssocID="{E59C1C29-F0EE-41D2-96AD-E400789DFD07}" presName="Name0" presStyleCnt="0">
        <dgm:presLayoutVars>
          <dgm:chMax val="7"/>
          <dgm:chPref val="7"/>
          <dgm:dir/>
        </dgm:presLayoutVars>
      </dgm:prSet>
      <dgm:spPr/>
    </dgm:pt>
    <dgm:pt modelId="{EBC0FF0A-B150-4BFB-956D-FF9E65775FCC}" type="pres">
      <dgm:prSet presAssocID="{E59C1C29-F0EE-41D2-96AD-E400789DFD07}" presName="Name1" presStyleCnt="0"/>
      <dgm:spPr/>
    </dgm:pt>
    <dgm:pt modelId="{C5010948-E567-469C-B0B2-4146FE5D79C6}" type="pres">
      <dgm:prSet presAssocID="{C78B6666-F58D-4259-92D3-A3F44C8E906C}" presName="picture_1" presStyleCnt="0"/>
      <dgm:spPr/>
    </dgm:pt>
    <dgm:pt modelId="{4AE2DF0F-723E-4BAF-A45E-5DD5F5FBF10A}" type="pres">
      <dgm:prSet presAssocID="{C78B6666-F58D-4259-92D3-A3F44C8E906C}" presName="pictureRepeatNode" presStyleLbl="alignImgPlace1" presStyleIdx="0" presStyleCnt="4" custScaleX="82832" custScaleY="79604" custLinFactNeighborX="5349" custLinFactNeighborY="-2745"/>
      <dgm:spPr/>
    </dgm:pt>
    <dgm:pt modelId="{5F9B4F0F-7536-4482-AE74-0FEC10824B11}" type="pres">
      <dgm:prSet presAssocID="{BC03855F-4D8C-4311-9EA9-3DC90036A383}" presName="text_1" presStyleLbl="node1" presStyleIdx="0" presStyleCnt="0" custLinFactNeighborX="9059" custLinFactNeighborY="-98950">
        <dgm:presLayoutVars>
          <dgm:bulletEnabled val="1"/>
        </dgm:presLayoutVars>
      </dgm:prSet>
      <dgm:spPr/>
    </dgm:pt>
    <dgm:pt modelId="{B98AB2DE-B83B-4F81-BEC1-817922E4C114}" type="pres">
      <dgm:prSet presAssocID="{DF57A3AC-84E3-44F3-9FE8-181D29DF62CB}" presName="picture_2" presStyleCnt="0"/>
      <dgm:spPr/>
    </dgm:pt>
    <dgm:pt modelId="{5D8EB0F1-0E83-4624-9AFE-B8D7AF6B625C}" type="pres">
      <dgm:prSet presAssocID="{DF57A3AC-84E3-44F3-9FE8-181D29DF62CB}" presName="pictureRepeatNode" presStyleLbl="alignImgPlace1" presStyleIdx="1" presStyleCnt="4" custScaleX="134654" custScaleY="125989" custLinFactNeighborX="589" custLinFactNeighborY="-16821"/>
      <dgm:spPr/>
    </dgm:pt>
    <dgm:pt modelId="{F16AEC32-E922-488C-ACE7-12C92BE44451}" type="pres">
      <dgm:prSet presAssocID="{49784954-FCE0-46EA-B6F0-5F812CBDE900}" presName="line_2" presStyleLbl="parChTrans1D1" presStyleIdx="0" presStyleCnt="3"/>
      <dgm:spPr/>
    </dgm:pt>
    <dgm:pt modelId="{75AD2088-6C1D-4602-8773-CA1EBDA656BF}" type="pres">
      <dgm:prSet presAssocID="{49784954-FCE0-46EA-B6F0-5F812CBDE900}" presName="textparent_2" presStyleLbl="node1" presStyleIdx="0" presStyleCnt="0"/>
      <dgm:spPr/>
    </dgm:pt>
    <dgm:pt modelId="{B2DC3EEC-C38E-4341-ADA7-45AAEA6826B1}" type="pres">
      <dgm:prSet presAssocID="{49784954-FCE0-46EA-B6F0-5F812CBDE900}" presName="text_2" presStyleLbl="revTx" presStyleIdx="0" presStyleCnt="3" custScaleX="104818" custScaleY="71483" custLinFactX="-9921" custLinFactNeighborX="-100000" custLinFactNeighborY="-19426">
        <dgm:presLayoutVars>
          <dgm:bulletEnabled val="1"/>
        </dgm:presLayoutVars>
      </dgm:prSet>
      <dgm:spPr/>
    </dgm:pt>
    <dgm:pt modelId="{D2F0AAC2-77DF-4CB2-BBB5-560A619EF62A}" type="pres">
      <dgm:prSet presAssocID="{2EB05B70-E3D9-46BA-83BF-9B472FED4AE5}" presName="picture_3" presStyleCnt="0"/>
      <dgm:spPr/>
    </dgm:pt>
    <dgm:pt modelId="{1481AE3D-B059-462E-80A7-B7A84E13C09A}" type="pres">
      <dgm:prSet presAssocID="{2EB05B70-E3D9-46BA-83BF-9B472FED4AE5}" presName="pictureRepeatNode" presStyleLbl="alignImgPlace1" presStyleIdx="2" presStyleCnt="4" custScaleX="134654" custScaleY="125989"/>
      <dgm:spPr/>
    </dgm:pt>
    <dgm:pt modelId="{29486693-B914-4938-B5BD-486BAAB0F630}" type="pres">
      <dgm:prSet presAssocID="{59BD0A05-D8CF-4FCA-A01A-20C59FDECF7D}" presName="line_3" presStyleLbl="parChTrans1D1" presStyleIdx="1" presStyleCnt="3"/>
      <dgm:spPr/>
    </dgm:pt>
    <dgm:pt modelId="{DD80BE74-1606-44A9-BE50-4729098933E5}" type="pres">
      <dgm:prSet presAssocID="{59BD0A05-D8CF-4FCA-A01A-20C59FDECF7D}" presName="textparent_3" presStyleLbl="node1" presStyleIdx="0" presStyleCnt="0"/>
      <dgm:spPr/>
    </dgm:pt>
    <dgm:pt modelId="{B1F3A5C6-2DC3-462A-8B99-023385A4AD75}" type="pres">
      <dgm:prSet presAssocID="{59BD0A05-D8CF-4FCA-A01A-20C59FDECF7D}" presName="text_3" presStyleLbl="revTx" presStyleIdx="1" presStyleCnt="3" custLinFactNeighborX="-96546" custLinFactNeighborY="-637">
        <dgm:presLayoutVars>
          <dgm:bulletEnabled val="1"/>
        </dgm:presLayoutVars>
      </dgm:prSet>
      <dgm:spPr/>
    </dgm:pt>
    <dgm:pt modelId="{9FFD66DF-4480-4CC1-B432-8A2841FE7DE8}" type="pres">
      <dgm:prSet presAssocID="{BF0B7552-8AC9-442C-BB41-37335997B8AC}" presName="picture_4" presStyleCnt="0"/>
      <dgm:spPr/>
    </dgm:pt>
    <dgm:pt modelId="{DF08CC09-76A3-4CC7-9D5E-5729B70E7109}" type="pres">
      <dgm:prSet presAssocID="{BF0B7552-8AC9-442C-BB41-37335997B8AC}" presName="pictureRepeatNode" presStyleLbl="alignImgPlace1" presStyleIdx="3" presStyleCnt="4" custScaleX="134654" custScaleY="125989" custLinFactNeighborX="-11282" custLinFactNeighborY="15071"/>
      <dgm:spPr/>
    </dgm:pt>
    <dgm:pt modelId="{6032A2E9-CA8E-419B-8B19-37A60771EE5F}" type="pres">
      <dgm:prSet presAssocID="{7998438F-A62E-41F2-8ED1-90AAC7606C82}" presName="line_4" presStyleLbl="parChTrans1D1" presStyleIdx="2" presStyleCnt="3"/>
      <dgm:spPr/>
    </dgm:pt>
    <dgm:pt modelId="{70B2EBE0-E529-4C05-A80C-748FAD292E44}" type="pres">
      <dgm:prSet presAssocID="{7998438F-A62E-41F2-8ED1-90AAC7606C82}" presName="textparent_4" presStyleLbl="node1" presStyleIdx="0" presStyleCnt="0"/>
      <dgm:spPr/>
    </dgm:pt>
    <dgm:pt modelId="{42C34F04-58BD-414E-99F6-45D4D30262C2}" type="pres">
      <dgm:prSet presAssocID="{7998438F-A62E-41F2-8ED1-90AAC7606C82}" presName="text_4" presStyleLbl="revTx" presStyleIdx="2" presStyleCnt="3" custLinFactX="-3262" custLinFactNeighborX="-100000" custLinFactNeighborY="13669">
        <dgm:presLayoutVars>
          <dgm:bulletEnabled val="1"/>
        </dgm:presLayoutVars>
      </dgm:prSet>
      <dgm:spPr/>
    </dgm:pt>
  </dgm:ptLst>
  <dgm:cxnLst>
    <dgm:cxn modelId="{F2FB1835-5AD3-4BB6-9A1A-C7941E022132}" type="presOf" srcId="{BC03855F-4D8C-4311-9EA9-3DC90036A383}" destId="{5F9B4F0F-7536-4482-AE74-0FEC10824B11}" srcOrd="0" destOrd="0" presId="urn:microsoft.com/office/officeart/2008/layout/CircularPictureCallout"/>
    <dgm:cxn modelId="{66647342-5337-4660-B9CA-28E02C675153}" type="presOf" srcId="{49784954-FCE0-46EA-B6F0-5F812CBDE900}" destId="{B2DC3EEC-C38E-4341-ADA7-45AAEA6826B1}" srcOrd="0" destOrd="0" presId="urn:microsoft.com/office/officeart/2008/layout/CircularPictureCallout"/>
    <dgm:cxn modelId="{845C3C45-DA24-4707-86D0-D5D410468A6C}" srcId="{E59C1C29-F0EE-41D2-96AD-E400789DFD07}" destId="{59BD0A05-D8CF-4FCA-A01A-20C59FDECF7D}" srcOrd="2" destOrd="0" parTransId="{6BC6F334-4374-4B2D-90AC-7C01ABC83A1A}" sibTransId="{2EB05B70-E3D9-46BA-83BF-9B472FED4AE5}"/>
    <dgm:cxn modelId="{68D28474-0B83-477F-8E50-552EFE9F19C2}" type="presOf" srcId="{DF57A3AC-84E3-44F3-9FE8-181D29DF62CB}" destId="{5D8EB0F1-0E83-4624-9AFE-B8D7AF6B625C}" srcOrd="0" destOrd="0" presId="urn:microsoft.com/office/officeart/2008/layout/CircularPictureCallout"/>
    <dgm:cxn modelId="{81B63458-F85E-4987-ACF1-E70FB6FBFD38}" type="presOf" srcId="{2EB05B70-E3D9-46BA-83BF-9B472FED4AE5}" destId="{1481AE3D-B059-462E-80A7-B7A84E13C09A}" srcOrd="0" destOrd="0" presId="urn:microsoft.com/office/officeart/2008/layout/CircularPictureCallout"/>
    <dgm:cxn modelId="{D605E958-E065-49A7-8AD6-27FD63B1E1B7}" type="presOf" srcId="{C78B6666-F58D-4259-92D3-A3F44C8E906C}" destId="{4AE2DF0F-723E-4BAF-A45E-5DD5F5FBF10A}" srcOrd="0" destOrd="0" presId="urn:microsoft.com/office/officeart/2008/layout/CircularPictureCallout"/>
    <dgm:cxn modelId="{9A475C5A-91D4-45D9-965A-CCFEFC50E73F}" type="presOf" srcId="{E59C1C29-F0EE-41D2-96AD-E400789DFD07}" destId="{EC1FD59C-5384-478F-A854-AB85C0F464B2}" srcOrd="0" destOrd="0" presId="urn:microsoft.com/office/officeart/2008/layout/CircularPictureCallout"/>
    <dgm:cxn modelId="{9E15CB7C-A0A1-412A-B891-FD83BCFC6A6C}" type="presOf" srcId="{BF0B7552-8AC9-442C-BB41-37335997B8AC}" destId="{DF08CC09-76A3-4CC7-9D5E-5729B70E7109}" srcOrd="0" destOrd="0" presId="urn:microsoft.com/office/officeart/2008/layout/CircularPictureCallout"/>
    <dgm:cxn modelId="{64B2348C-E5CF-4C77-9D04-9F6163586B84}" srcId="{E59C1C29-F0EE-41D2-96AD-E400789DFD07}" destId="{49784954-FCE0-46EA-B6F0-5F812CBDE900}" srcOrd="1" destOrd="0" parTransId="{5E292956-4CDC-4946-AFB5-C351F326F4B7}" sibTransId="{DF57A3AC-84E3-44F3-9FE8-181D29DF62CB}"/>
    <dgm:cxn modelId="{3632B68C-6227-44ED-BDE1-FE8473A06930}" srcId="{E59C1C29-F0EE-41D2-96AD-E400789DFD07}" destId="{7998438F-A62E-41F2-8ED1-90AAC7606C82}" srcOrd="3" destOrd="0" parTransId="{A0FBD6F6-FB34-4FFF-8FA3-1345B39BACE6}" sibTransId="{BF0B7552-8AC9-442C-BB41-37335997B8AC}"/>
    <dgm:cxn modelId="{26058A93-2AC9-4D33-A96A-A5D16A12A351}" type="presOf" srcId="{7998438F-A62E-41F2-8ED1-90AAC7606C82}" destId="{42C34F04-58BD-414E-99F6-45D4D30262C2}" srcOrd="0" destOrd="0" presId="urn:microsoft.com/office/officeart/2008/layout/CircularPictureCallout"/>
    <dgm:cxn modelId="{DAAF92B5-5014-4C67-AF6C-A82C5B56AF88}" srcId="{E59C1C29-F0EE-41D2-96AD-E400789DFD07}" destId="{BC03855F-4D8C-4311-9EA9-3DC90036A383}" srcOrd="0" destOrd="0" parTransId="{B6171663-7542-4A8F-8749-F27B36FAD6E7}" sibTransId="{C78B6666-F58D-4259-92D3-A3F44C8E906C}"/>
    <dgm:cxn modelId="{04B9C4CE-8B55-4C71-90FD-E264C424D085}" type="presOf" srcId="{59BD0A05-D8CF-4FCA-A01A-20C59FDECF7D}" destId="{B1F3A5C6-2DC3-462A-8B99-023385A4AD75}" srcOrd="0" destOrd="0" presId="urn:microsoft.com/office/officeart/2008/layout/CircularPictureCallout"/>
    <dgm:cxn modelId="{D1D6F262-C404-4ECB-9DB0-871AA1973CE2}" type="presParOf" srcId="{EC1FD59C-5384-478F-A854-AB85C0F464B2}" destId="{EBC0FF0A-B150-4BFB-956D-FF9E65775FCC}" srcOrd="0" destOrd="0" presId="urn:microsoft.com/office/officeart/2008/layout/CircularPictureCallout"/>
    <dgm:cxn modelId="{82A3CCDA-A24E-44E1-8BB0-ADFFCB3F21E8}" type="presParOf" srcId="{EBC0FF0A-B150-4BFB-956D-FF9E65775FCC}" destId="{C5010948-E567-469C-B0B2-4146FE5D79C6}" srcOrd="0" destOrd="0" presId="urn:microsoft.com/office/officeart/2008/layout/CircularPictureCallout"/>
    <dgm:cxn modelId="{066910B6-CD23-4C95-995E-B9277AAE01C0}" type="presParOf" srcId="{C5010948-E567-469C-B0B2-4146FE5D79C6}" destId="{4AE2DF0F-723E-4BAF-A45E-5DD5F5FBF10A}" srcOrd="0" destOrd="0" presId="urn:microsoft.com/office/officeart/2008/layout/CircularPictureCallout"/>
    <dgm:cxn modelId="{2AB1EB8D-1904-4FD5-B189-8903379DD266}" type="presParOf" srcId="{EBC0FF0A-B150-4BFB-956D-FF9E65775FCC}" destId="{5F9B4F0F-7536-4482-AE74-0FEC10824B11}" srcOrd="1" destOrd="0" presId="urn:microsoft.com/office/officeart/2008/layout/CircularPictureCallout"/>
    <dgm:cxn modelId="{170AAA8D-6334-44C0-A178-1F8D30044B92}" type="presParOf" srcId="{EBC0FF0A-B150-4BFB-956D-FF9E65775FCC}" destId="{B98AB2DE-B83B-4F81-BEC1-817922E4C114}" srcOrd="2" destOrd="0" presId="urn:microsoft.com/office/officeart/2008/layout/CircularPictureCallout"/>
    <dgm:cxn modelId="{C8C3571E-9982-4ABB-A057-FF48100DA6A3}" type="presParOf" srcId="{B98AB2DE-B83B-4F81-BEC1-817922E4C114}" destId="{5D8EB0F1-0E83-4624-9AFE-B8D7AF6B625C}" srcOrd="0" destOrd="0" presId="urn:microsoft.com/office/officeart/2008/layout/CircularPictureCallout"/>
    <dgm:cxn modelId="{33EB8093-5DD6-4A25-B9BE-511D69F93311}" type="presParOf" srcId="{EBC0FF0A-B150-4BFB-956D-FF9E65775FCC}" destId="{F16AEC32-E922-488C-ACE7-12C92BE44451}" srcOrd="3" destOrd="0" presId="urn:microsoft.com/office/officeart/2008/layout/CircularPictureCallout"/>
    <dgm:cxn modelId="{E6B57AE4-E693-4A69-ADF0-9817AF821264}" type="presParOf" srcId="{EBC0FF0A-B150-4BFB-956D-FF9E65775FCC}" destId="{75AD2088-6C1D-4602-8773-CA1EBDA656BF}" srcOrd="4" destOrd="0" presId="urn:microsoft.com/office/officeart/2008/layout/CircularPictureCallout"/>
    <dgm:cxn modelId="{C8EC37D8-7DB5-41C1-9672-2CB260543A1D}" type="presParOf" srcId="{75AD2088-6C1D-4602-8773-CA1EBDA656BF}" destId="{B2DC3EEC-C38E-4341-ADA7-45AAEA6826B1}" srcOrd="0" destOrd="0" presId="urn:microsoft.com/office/officeart/2008/layout/CircularPictureCallout"/>
    <dgm:cxn modelId="{2F528F74-CCE3-4A81-A308-E774EC0F5149}" type="presParOf" srcId="{EBC0FF0A-B150-4BFB-956D-FF9E65775FCC}" destId="{D2F0AAC2-77DF-4CB2-BBB5-560A619EF62A}" srcOrd="5" destOrd="0" presId="urn:microsoft.com/office/officeart/2008/layout/CircularPictureCallout"/>
    <dgm:cxn modelId="{F1F77F8A-3703-4EF6-BB99-890DA9481020}" type="presParOf" srcId="{D2F0AAC2-77DF-4CB2-BBB5-560A619EF62A}" destId="{1481AE3D-B059-462E-80A7-B7A84E13C09A}" srcOrd="0" destOrd="0" presId="urn:microsoft.com/office/officeart/2008/layout/CircularPictureCallout"/>
    <dgm:cxn modelId="{0EAF2D04-76A2-4930-BD25-B46D5CE249A4}" type="presParOf" srcId="{EBC0FF0A-B150-4BFB-956D-FF9E65775FCC}" destId="{29486693-B914-4938-B5BD-486BAAB0F630}" srcOrd="6" destOrd="0" presId="urn:microsoft.com/office/officeart/2008/layout/CircularPictureCallout"/>
    <dgm:cxn modelId="{29C6CF9E-E033-4A12-977D-FA4F0A6193B5}" type="presParOf" srcId="{EBC0FF0A-B150-4BFB-956D-FF9E65775FCC}" destId="{DD80BE74-1606-44A9-BE50-4729098933E5}" srcOrd="7" destOrd="0" presId="urn:microsoft.com/office/officeart/2008/layout/CircularPictureCallout"/>
    <dgm:cxn modelId="{34B3CFB3-520B-43DA-8B23-EDA7DA3CAD08}" type="presParOf" srcId="{DD80BE74-1606-44A9-BE50-4729098933E5}" destId="{B1F3A5C6-2DC3-462A-8B99-023385A4AD75}" srcOrd="0" destOrd="0" presId="urn:microsoft.com/office/officeart/2008/layout/CircularPictureCallout"/>
    <dgm:cxn modelId="{2D45366F-EA2A-4F89-9F66-1279B531256B}" type="presParOf" srcId="{EBC0FF0A-B150-4BFB-956D-FF9E65775FCC}" destId="{9FFD66DF-4480-4CC1-B432-8A2841FE7DE8}" srcOrd="8" destOrd="0" presId="urn:microsoft.com/office/officeart/2008/layout/CircularPictureCallout"/>
    <dgm:cxn modelId="{63E69F21-D0E8-48F3-BEFB-5BF509F98D9A}" type="presParOf" srcId="{9FFD66DF-4480-4CC1-B432-8A2841FE7DE8}" destId="{DF08CC09-76A3-4CC7-9D5E-5729B70E7109}" srcOrd="0" destOrd="0" presId="urn:microsoft.com/office/officeart/2008/layout/CircularPictureCallout"/>
    <dgm:cxn modelId="{1CBDA460-42E1-4ABE-BE6E-46CEC0451041}" type="presParOf" srcId="{EBC0FF0A-B150-4BFB-956D-FF9E65775FCC}" destId="{6032A2E9-CA8E-419B-8B19-37A60771EE5F}" srcOrd="9" destOrd="0" presId="urn:microsoft.com/office/officeart/2008/layout/CircularPictureCallout"/>
    <dgm:cxn modelId="{5C8146FA-5173-4D90-852E-20404CB0D2A8}" type="presParOf" srcId="{EBC0FF0A-B150-4BFB-956D-FF9E65775FCC}" destId="{70B2EBE0-E529-4C05-A80C-748FAD292E44}" srcOrd="10" destOrd="0" presId="urn:microsoft.com/office/officeart/2008/layout/CircularPictureCallout"/>
    <dgm:cxn modelId="{F826B37B-3EC7-4926-BD00-C31E36A3414D}" type="presParOf" srcId="{70B2EBE0-E529-4C05-A80C-748FAD292E44}" destId="{42C34F04-58BD-414E-99F6-45D4D30262C2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A0AF71-793C-494D-848D-A4880440CFA3}" type="doc">
      <dgm:prSet loTypeId="urn:diagrams.loki3.com/VaryingWidthList" loCatId="list" qsTypeId="urn:microsoft.com/office/officeart/2005/8/quickstyle/simple5" qsCatId="simple" csTypeId="urn:microsoft.com/office/officeart/2005/8/colors/accent1_2" csCatId="accent1" phldr="1"/>
      <dgm:spPr/>
    </dgm:pt>
    <dgm:pt modelId="{52E8BAE0-B99A-4E79-99A0-454616734255}">
      <dgm:prSet phldrT="[Text]" custT="1"/>
      <dgm:spPr/>
      <dgm:t>
        <a:bodyPr/>
        <a:lstStyle/>
        <a:p>
          <a:r>
            <a:rPr lang="en-US" sz="2800" dirty="0"/>
            <a:t>Objectives</a:t>
          </a:r>
        </a:p>
      </dgm:t>
    </dgm:pt>
    <dgm:pt modelId="{25767747-124F-4AF7-B0B3-676F76762DB7}" type="parTrans" cxnId="{A7001BDF-E7DB-471F-857C-C4369FD1FFFD}">
      <dgm:prSet/>
      <dgm:spPr/>
      <dgm:t>
        <a:bodyPr/>
        <a:lstStyle/>
        <a:p>
          <a:endParaRPr lang="en-US"/>
        </a:p>
      </dgm:t>
    </dgm:pt>
    <dgm:pt modelId="{1A2603A0-E13A-45F1-A925-F2DCCE12BBFA}" type="sibTrans" cxnId="{A7001BDF-E7DB-471F-857C-C4369FD1FFFD}">
      <dgm:prSet/>
      <dgm:spPr/>
      <dgm:t>
        <a:bodyPr/>
        <a:lstStyle/>
        <a:p>
          <a:endParaRPr lang="en-US"/>
        </a:p>
      </dgm:t>
    </dgm:pt>
    <dgm:pt modelId="{A482C7A5-42E9-481C-A721-F5CA2DCB8B99}">
      <dgm:prSet phldrT="[Text]" custT="1"/>
      <dgm:spPr/>
      <dgm:t>
        <a:bodyPr/>
        <a:lstStyle/>
        <a:p>
          <a:r>
            <a:rPr lang="en-US" sz="2800" dirty="0"/>
            <a:t>Strategies</a:t>
          </a:r>
          <a:endParaRPr lang="en-US" sz="3200" dirty="0"/>
        </a:p>
      </dgm:t>
    </dgm:pt>
    <dgm:pt modelId="{5430DB9C-95C1-47F7-B68E-A0AA77F0A8B9}" type="parTrans" cxnId="{E852B021-388E-44F6-9900-3BDC07E3DC4D}">
      <dgm:prSet/>
      <dgm:spPr/>
      <dgm:t>
        <a:bodyPr/>
        <a:lstStyle/>
        <a:p>
          <a:endParaRPr lang="en-US"/>
        </a:p>
      </dgm:t>
    </dgm:pt>
    <dgm:pt modelId="{B21F9268-E45E-4360-BADD-2A4B30DA8035}" type="sibTrans" cxnId="{E852B021-388E-44F6-9900-3BDC07E3DC4D}">
      <dgm:prSet/>
      <dgm:spPr/>
      <dgm:t>
        <a:bodyPr/>
        <a:lstStyle/>
        <a:p>
          <a:endParaRPr lang="en-US"/>
        </a:p>
      </dgm:t>
    </dgm:pt>
    <dgm:pt modelId="{8ED2D7EA-A938-4D42-975C-03204B1923C4}">
      <dgm:prSet phldrT="[Text]" custT="1"/>
      <dgm:spPr/>
      <dgm:t>
        <a:bodyPr/>
        <a:lstStyle/>
        <a:p>
          <a:r>
            <a:rPr lang="en-US" sz="2800" dirty="0"/>
            <a:t>Measures</a:t>
          </a:r>
        </a:p>
      </dgm:t>
    </dgm:pt>
    <dgm:pt modelId="{37563B7E-378F-4FC3-8FA8-A0E4FF9071C7}" type="parTrans" cxnId="{DAB9C2D0-0842-4662-93B2-E1B52F95EBD0}">
      <dgm:prSet/>
      <dgm:spPr/>
      <dgm:t>
        <a:bodyPr/>
        <a:lstStyle/>
        <a:p>
          <a:endParaRPr lang="en-US"/>
        </a:p>
      </dgm:t>
    </dgm:pt>
    <dgm:pt modelId="{488915DF-45E8-4066-AAAE-EED9BFCCFB84}" type="sibTrans" cxnId="{DAB9C2D0-0842-4662-93B2-E1B52F95EBD0}">
      <dgm:prSet/>
      <dgm:spPr/>
      <dgm:t>
        <a:bodyPr/>
        <a:lstStyle/>
        <a:p>
          <a:endParaRPr lang="en-US"/>
        </a:p>
      </dgm:t>
    </dgm:pt>
    <dgm:pt modelId="{C2620CE9-BD8C-4E13-9875-CED1BC8DA48D}" type="pres">
      <dgm:prSet presAssocID="{CEA0AF71-793C-494D-848D-A4880440CFA3}" presName="Name0" presStyleCnt="0">
        <dgm:presLayoutVars>
          <dgm:resizeHandles/>
        </dgm:presLayoutVars>
      </dgm:prSet>
      <dgm:spPr/>
    </dgm:pt>
    <dgm:pt modelId="{0F54F596-B07D-45A3-8FE5-6ABED1C95118}" type="pres">
      <dgm:prSet presAssocID="{52E8BAE0-B99A-4E79-99A0-454616734255}" presName="text" presStyleLbl="node1" presStyleIdx="0" presStyleCnt="3" custLinFactY="-3390" custLinFactNeighborY="-100000">
        <dgm:presLayoutVars>
          <dgm:bulletEnabled val="1"/>
        </dgm:presLayoutVars>
      </dgm:prSet>
      <dgm:spPr/>
    </dgm:pt>
    <dgm:pt modelId="{364C535E-8A62-4C22-A226-9A4602A12796}" type="pres">
      <dgm:prSet presAssocID="{1A2603A0-E13A-45F1-A925-F2DCCE12BBFA}" presName="space" presStyleCnt="0"/>
      <dgm:spPr/>
    </dgm:pt>
    <dgm:pt modelId="{68B02C00-EF72-4D7E-BFA0-5F01C3BC88EB}" type="pres">
      <dgm:prSet presAssocID="{A482C7A5-42E9-481C-A721-F5CA2DCB8B99}" presName="text" presStyleLbl="node1" presStyleIdx="1" presStyleCnt="3">
        <dgm:presLayoutVars>
          <dgm:bulletEnabled val="1"/>
        </dgm:presLayoutVars>
      </dgm:prSet>
      <dgm:spPr/>
    </dgm:pt>
    <dgm:pt modelId="{1FB836B5-BB29-4C84-B3AF-A759B662EA74}" type="pres">
      <dgm:prSet presAssocID="{B21F9268-E45E-4360-BADD-2A4B30DA8035}" presName="space" presStyleCnt="0"/>
      <dgm:spPr/>
    </dgm:pt>
    <dgm:pt modelId="{4CD03DF4-33B4-4659-B6D5-056607A2A08D}" type="pres">
      <dgm:prSet presAssocID="{8ED2D7EA-A938-4D42-975C-03204B1923C4}" presName="text" presStyleLbl="node1" presStyleIdx="2" presStyleCnt="3">
        <dgm:presLayoutVars>
          <dgm:bulletEnabled val="1"/>
        </dgm:presLayoutVars>
      </dgm:prSet>
      <dgm:spPr/>
    </dgm:pt>
  </dgm:ptLst>
  <dgm:cxnLst>
    <dgm:cxn modelId="{E852B021-388E-44F6-9900-3BDC07E3DC4D}" srcId="{CEA0AF71-793C-494D-848D-A4880440CFA3}" destId="{A482C7A5-42E9-481C-A721-F5CA2DCB8B99}" srcOrd="1" destOrd="0" parTransId="{5430DB9C-95C1-47F7-B68E-A0AA77F0A8B9}" sibTransId="{B21F9268-E45E-4360-BADD-2A4B30DA8035}"/>
    <dgm:cxn modelId="{137C177C-E49D-4458-9B96-CFF95402FA90}" type="presOf" srcId="{CEA0AF71-793C-494D-848D-A4880440CFA3}" destId="{C2620CE9-BD8C-4E13-9875-CED1BC8DA48D}" srcOrd="0" destOrd="0" presId="urn:diagrams.loki3.com/VaryingWidthList"/>
    <dgm:cxn modelId="{C4CDF6B0-253A-49A6-B433-6CF55770498A}" type="presOf" srcId="{52E8BAE0-B99A-4E79-99A0-454616734255}" destId="{0F54F596-B07D-45A3-8FE5-6ABED1C95118}" srcOrd="0" destOrd="0" presId="urn:diagrams.loki3.com/VaryingWidthList"/>
    <dgm:cxn modelId="{FABDB1B5-8C13-4641-9F33-57FEE023CB4C}" type="presOf" srcId="{A482C7A5-42E9-481C-A721-F5CA2DCB8B99}" destId="{68B02C00-EF72-4D7E-BFA0-5F01C3BC88EB}" srcOrd="0" destOrd="0" presId="urn:diagrams.loki3.com/VaryingWidthList"/>
    <dgm:cxn modelId="{DAB9C2D0-0842-4662-93B2-E1B52F95EBD0}" srcId="{CEA0AF71-793C-494D-848D-A4880440CFA3}" destId="{8ED2D7EA-A938-4D42-975C-03204B1923C4}" srcOrd="2" destOrd="0" parTransId="{37563B7E-378F-4FC3-8FA8-A0E4FF9071C7}" sibTransId="{488915DF-45E8-4066-AAAE-EED9BFCCFB84}"/>
    <dgm:cxn modelId="{414424D7-2EDE-4BCB-80F4-2AB8E2869796}" type="presOf" srcId="{8ED2D7EA-A938-4D42-975C-03204B1923C4}" destId="{4CD03DF4-33B4-4659-B6D5-056607A2A08D}" srcOrd="0" destOrd="0" presId="urn:diagrams.loki3.com/VaryingWidthList"/>
    <dgm:cxn modelId="{A7001BDF-E7DB-471F-857C-C4369FD1FFFD}" srcId="{CEA0AF71-793C-494D-848D-A4880440CFA3}" destId="{52E8BAE0-B99A-4E79-99A0-454616734255}" srcOrd="0" destOrd="0" parTransId="{25767747-124F-4AF7-B0B3-676F76762DB7}" sibTransId="{1A2603A0-E13A-45F1-A925-F2DCCE12BBFA}"/>
    <dgm:cxn modelId="{A340BC13-5EB2-4A6E-AFD3-AA071DC2985F}" type="presParOf" srcId="{C2620CE9-BD8C-4E13-9875-CED1BC8DA48D}" destId="{0F54F596-B07D-45A3-8FE5-6ABED1C95118}" srcOrd="0" destOrd="0" presId="urn:diagrams.loki3.com/VaryingWidthList"/>
    <dgm:cxn modelId="{9CA878BA-4250-4490-8E93-09DA96C460CE}" type="presParOf" srcId="{C2620CE9-BD8C-4E13-9875-CED1BC8DA48D}" destId="{364C535E-8A62-4C22-A226-9A4602A12796}" srcOrd="1" destOrd="0" presId="urn:diagrams.loki3.com/VaryingWidthList"/>
    <dgm:cxn modelId="{F34EB969-42DC-48A7-BD72-17EAB58E4EE3}" type="presParOf" srcId="{C2620CE9-BD8C-4E13-9875-CED1BC8DA48D}" destId="{68B02C00-EF72-4D7E-BFA0-5F01C3BC88EB}" srcOrd="2" destOrd="0" presId="urn:diagrams.loki3.com/VaryingWidthList"/>
    <dgm:cxn modelId="{B4D64D7E-6841-463A-B8CB-94584D16B41B}" type="presParOf" srcId="{C2620CE9-BD8C-4E13-9875-CED1BC8DA48D}" destId="{1FB836B5-BB29-4C84-B3AF-A759B662EA74}" srcOrd="3" destOrd="0" presId="urn:diagrams.loki3.com/VaryingWidthList"/>
    <dgm:cxn modelId="{6D6B10A2-2FFA-4C12-9E75-5AF9F0ED1F9B}" type="presParOf" srcId="{C2620CE9-BD8C-4E13-9875-CED1BC8DA48D}" destId="{4CD03DF4-33B4-4659-B6D5-056607A2A08D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4B422E-A838-4D3B-BE4B-EB30B06061D9}" type="doc">
      <dgm:prSet loTypeId="urn:microsoft.com/office/officeart/2005/8/layout/cycle3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E9527DD-679C-4A54-9CDC-192E62889118}">
      <dgm:prSet phldrT="[Text]"/>
      <dgm:spPr/>
      <dgm:t>
        <a:bodyPr/>
        <a:lstStyle/>
        <a:p>
          <a:r>
            <a:rPr lang="en-US" dirty="0"/>
            <a:t>Evaluate Existing Metrics</a:t>
          </a:r>
        </a:p>
      </dgm:t>
    </dgm:pt>
    <dgm:pt modelId="{98E47A40-C054-4D7D-964D-3B3ADA90CAE7}" type="parTrans" cxnId="{56F32BAF-3E33-4909-A468-0E6CD4881E7B}">
      <dgm:prSet/>
      <dgm:spPr/>
      <dgm:t>
        <a:bodyPr/>
        <a:lstStyle/>
        <a:p>
          <a:endParaRPr lang="en-US"/>
        </a:p>
      </dgm:t>
    </dgm:pt>
    <dgm:pt modelId="{78CDC292-A7C7-4852-8890-538C1BE06861}" type="sibTrans" cxnId="{56F32BAF-3E33-4909-A468-0E6CD4881E7B}">
      <dgm:prSet/>
      <dgm:spPr/>
      <dgm:t>
        <a:bodyPr/>
        <a:lstStyle/>
        <a:p>
          <a:endParaRPr lang="en-US"/>
        </a:p>
      </dgm:t>
    </dgm:pt>
    <dgm:pt modelId="{75C933E9-67F9-4F9B-B2DC-2A0939F26A5D}">
      <dgm:prSet phldrT="[Text]"/>
      <dgm:spPr/>
      <dgm:t>
        <a:bodyPr/>
        <a:lstStyle/>
        <a:p>
          <a:r>
            <a:rPr lang="en-US" dirty="0"/>
            <a:t>Metro Staff Brainstorm and Test New Analysis</a:t>
          </a:r>
        </a:p>
      </dgm:t>
    </dgm:pt>
    <dgm:pt modelId="{18C6513A-E72E-4B32-AE75-B81BE99C7DAF}" type="parTrans" cxnId="{9326001E-F575-472C-AC31-5C574D8F2590}">
      <dgm:prSet/>
      <dgm:spPr/>
      <dgm:t>
        <a:bodyPr/>
        <a:lstStyle/>
        <a:p>
          <a:endParaRPr lang="en-US"/>
        </a:p>
      </dgm:t>
    </dgm:pt>
    <dgm:pt modelId="{9EBF1226-ED4E-412D-913B-1B6E3E37CB30}" type="sibTrans" cxnId="{9326001E-F575-472C-AC31-5C574D8F2590}">
      <dgm:prSet/>
      <dgm:spPr/>
      <dgm:t>
        <a:bodyPr/>
        <a:lstStyle/>
        <a:p>
          <a:endParaRPr lang="en-US"/>
        </a:p>
      </dgm:t>
    </dgm:pt>
    <dgm:pt modelId="{D9CB5D4A-062F-4A66-A6B5-4C9BCBB9F01B}">
      <dgm:prSet phldrT="[Text]"/>
      <dgm:spPr/>
      <dgm:t>
        <a:bodyPr/>
        <a:lstStyle/>
        <a:p>
          <a:r>
            <a:rPr lang="en-US" dirty="0"/>
            <a:t>Engage with Community &amp; Policy Makers</a:t>
          </a:r>
        </a:p>
      </dgm:t>
    </dgm:pt>
    <dgm:pt modelId="{73F65E8A-13EE-4832-844A-E6005A648F3C}" type="parTrans" cxnId="{D1D84937-75DC-4913-8CF1-407411030801}">
      <dgm:prSet/>
      <dgm:spPr/>
      <dgm:t>
        <a:bodyPr/>
        <a:lstStyle/>
        <a:p>
          <a:endParaRPr lang="en-US"/>
        </a:p>
      </dgm:t>
    </dgm:pt>
    <dgm:pt modelId="{39B89780-60BB-4529-AD64-E25181B52383}" type="sibTrans" cxnId="{D1D84937-75DC-4913-8CF1-407411030801}">
      <dgm:prSet/>
      <dgm:spPr/>
      <dgm:t>
        <a:bodyPr/>
        <a:lstStyle/>
        <a:p>
          <a:endParaRPr lang="en-US"/>
        </a:p>
      </dgm:t>
    </dgm:pt>
    <dgm:pt modelId="{4E84256F-BABC-4687-A7F3-A360F0C68DCC}">
      <dgm:prSet phldrT="[Text]"/>
      <dgm:spPr/>
      <dgm:t>
        <a:bodyPr/>
        <a:lstStyle/>
        <a:p>
          <a:r>
            <a:rPr lang="en-US" dirty="0"/>
            <a:t>Adjust and Modify</a:t>
          </a:r>
        </a:p>
      </dgm:t>
    </dgm:pt>
    <dgm:pt modelId="{C30C63D0-563B-4211-8913-12BBE519B013}" type="parTrans" cxnId="{C41B6AD7-8E33-424B-AC86-6606CD13D20D}">
      <dgm:prSet/>
      <dgm:spPr/>
      <dgm:t>
        <a:bodyPr/>
        <a:lstStyle/>
        <a:p>
          <a:endParaRPr lang="en-US"/>
        </a:p>
      </dgm:t>
    </dgm:pt>
    <dgm:pt modelId="{9332863A-976E-4039-BD0E-349275514AC7}" type="sibTrans" cxnId="{C41B6AD7-8E33-424B-AC86-6606CD13D20D}">
      <dgm:prSet/>
      <dgm:spPr/>
      <dgm:t>
        <a:bodyPr/>
        <a:lstStyle/>
        <a:p>
          <a:endParaRPr lang="en-US"/>
        </a:p>
      </dgm:t>
    </dgm:pt>
    <dgm:pt modelId="{B1CA36D8-E550-461D-A91B-61E5DED946DB}">
      <dgm:prSet phldrT="[Text]"/>
      <dgm:spPr/>
      <dgm:t>
        <a:bodyPr/>
        <a:lstStyle/>
        <a:p>
          <a:r>
            <a:rPr lang="en-US" dirty="0"/>
            <a:t>Visualize</a:t>
          </a:r>
        </a:p>
      </dgm:t>
    </dgm:pt>
    <dgm:pt modelId="{314E54BF-BFC2-4F68-AD84-DC1CC0B472E4}" type="parTrans" cxnId="{FCA96786-AC60-4F53-B1D6-1900133AFB53}">
      <dgm:prSet/>
      <dgm:spPr/>
      <dgm:t>
        <a:bodyPr/>
        <a:lstStyle/>
        <a:p>
          <a:endParaRPr lang="en-US"/>
        </a:p>
      </dgm:t>
    </dgm:pt>
    <dgm:pt modelId="{703CB42F-89E6-4EF6-854C-A68F81C35A1C}" type="sibTrans" cxnId="{FCA96786-AC60-4F53-B1D6-1900133AFB53}">
      <dgm:prSet/>
      <dgm:spPr/>
      <dgm:t>
        <a:bodyPr/>
        <a:lstStyle/>
        <a:p>
          <a:endParaRPr lang="en-US"/>
        </a:p>
      </dgm:t>
    </dgm:pt>
    <dgm:pt modelId="{934873D3-C423-4A40-A4B8-ED5CC9839486}">
      <dgm:prSet phldrT="[Text]"/>
      <dgm:spPr/>
      <dgm:t>
        <a:bodyPr/>
        <a:lstStyle/>
        <a:p>
          <a:r>
            <a:rPr lang="en-US" dirty="0"/>
            <a:t>Engage with Community &amp; Policy Makers</a:t>
          </a:r>
        </a:p>
      </dgm:t>
    </dgm:pt>
    <dgm:pt modelId="{5B5CACCC-6672-40C9-A580-068514FE8846}" type="parTrans" cxnId="{4D9CC7EF-87A1-461D-B8A2-7B36FD1898CE}">
      <dgm:prSet/>
      <dgm:spPr/>
      <dgm:t>
        <a:bodyPr/>
        <a:lstStyle/>
        <a:p>
          <a:endParaRPr lang="en-US"/>
        </a:p>
      </dgm:t>
    </dgm:pt>
    <dgm:pt modelId="{6E74010E-61B1-4B99-B9B7-ADABFDA5B2E3}" type="sibTrans" cxnId="{4D9CC7EF-87A1-461D-B8A2-7B36FD1898CE}">
      <dgm:prSet/>
      <dgm:spPr/>
      <dgm:t>
        <a:bodyPr/>
        <a:lstStyle/>
        <a:p>
          <a:endParaRPr lang="en-US"/>
        </a:p>
      </dgm:t>
    </dgm:pt>
    <dgm:pt modelId="{382C2315-1234-44E5-9EA9-170C25606E9E}" type="pres">
      <dgm:prSet presAssocID="{A24B422E-A838-4D3B-BE4B-EB30B06061D9}" presName="Name0" presStyleCnt="0">
        <dgm:presLayoutVars>
          <dgm:dir/>
          <dgm:resizeHandles val="exact"/>
        </dgm:presLayoutVars>
      </dgm:prSet>
      <dgm:spPr/>
    </dgm:pt>
    <dgm:pt modelId="{124CAC9E-61C4-4090-A2E9-F25112F10372}" type="pres">
      <dgm:prSet presAssocID="{A24B422E-A838-4D3B-BE4B-EB30B06061D9}" presName="cycle" presStyleCnt="0"/>
      <dgm:spPr/>
    </dgm:pt>
    <dgm:pt modelId="{6F36B01D-B715-47EC-A053-58F6E16ED2A7}" type="pres">
      <dgm:prSet presAssocID="{1E9527DD-679C-4A54-9CDC-192E62889118}" presName="nodeFirstNode" presStyleLbl="node1" presStyleIdx="0" presStyleCnt="6">
        <dgm:presLayoutVars>
          <dgm:bulletEnabled val="1"/>
        </dgm:presLayoutVars>
      </dgm:prSet>
      <dgm:spPr/>
    </dgm:pt>
    <dgm:pt modelId="{C060D5ED-3FE5-4E53-9D74-73A38D3F63AC}" type="pres">
      <dgm:prSet presAssocID="{78CDC292-A7C7-4852-8890-538C1BE06861}" presName="sibTransFirstNode" presStyleLbl="bgShp" presStyleIdx="0" presStyleCnt="1"/>
      <dgm:spPr/>
    </dgm:pt>
    <dgm:pt modelId="{25EA17FE-AF22-457C-B382-38A4B343F9E8}" type="pres">
      <dgm:prSet presAssocID="{75C933E9-67F9-4F9B-B2DC-2A0939F26A5D}" presName="nodeFollowingNodes" presStyleLbl="node1" presStyleIdx="1" presStyleCnt="6">
        <dgm:presLayoutVars>
          <dgm:bulletEnabled val="1"/>
        </dgm:presLayoutVars>
      </dgm:prSet>
      <dgm:spPr/>
    </dgm:pt>
    <dgm:pt modelId="{008031E5-22CD-4F30-9970-0B7873B815EA}" type="pres">
      <dgm:prSet presAssocID="{D9CB5D4A-062F-4A66-A6B5-4C9BCBB9F01B}" presName="nodeFollowingNodes" presStyleLbl="node1" presStyleIdx="2" presStyleCnt="6">
        <dgm:presLayoutVars>
          <dgm:bulletEnabled val="1"/>
        </dgm:presLayoutVars>
      </dgm:prSet>
      <dgm:spPr/>
    </dgm:pt>
    <dgm:pt modelId="{C37E0A88-68EF-4721-85C8-5192932D4036}" type="pres">
      <dgm:prSet presAssocID="{4E84256F-BABC-4687-A7F3-A360F0C68DCC}" presName="nodeFollowingNodes" presStyleLbl="node1" presStyleIdx="3" presStyleCnt="6">
        <dgm:presLayoutVars>
          <dgm:bulletEnabled val="1"/>
        </dgm:presLayoutVars>
      </dgm:prSet>
      <dgm:spPr/>
    </dgm:pt>
    <dgm:pt modelId="{761AB8DC-0BC3-49D0-AD18-99284136F53B}" type="pres">
      <dgm:prSet presAssocID="{B1CA36D8-E550-461D-A91B-61E5DED946DB}" presName="nodeFollowingNodes" presStyleLbl="node1" presStyleIdx="4" presStyleCnt="6">
        <dgm:presLayoutVars>
          <dgm:bulletEnabled val="1"/>
        </dgm:presLayoutVars>
      </dgm:prSet>
      <dgm:spPr/>
    </dgm:pt>
    <dgm:pt modelId="{15C4B3A1-3010-4A1F-84BB-B28BC32C9474}" type="pres">
      <dgm:prSet presAssocID="{934873D3-C423-4A40-A4B8-ED5CC9839486}" presName="nodeFollowingNodes" presStyleLbl="node1" presStyleIdx="5" presStyleCnt="6">
        <dgm:presLayoutVars>
          <dgm:bulletEnabled val="1"/>
        </dgm:presLayoutVars>
      </dgm:prSet>
      <dgm:spPr/>
    </dgm:pt>
  </dgm:ptLst>
  <dgm:cxnLst>
    <dgm:cxn modelId="{9326001E-F575-472C-AC31-5C574D8F2590}" srcId="{A24B422E-A838-4D3B-BE4B-EB30B06061D9}" destId="{75C933E9-67F9-4F9B-B2DC-2A0939F26A5D}" srcOrd="1" destOrd="0" parTransId="{18C6513A-E72E-4B32-AE75-B81BE99C7DAF}" sibTransId="{9EBF1226-ED4E-412D-913B-1B6E3E37CB30}"/>
    <dgm:cxn modelId="{83762328-8503-4BBC-8960-C2B5177A17D5}" type="presOf" srcId="{4E84256F-BABC-4687-A7F3-A360F0C68DCC}" destId="{C37E0A88-68EF-4721-85C8-5192932D4036}" srcOrd="0" destOrd="0" presId="urn:microsoft.com/office/officeart/2005/8/layout/cycle3"/>
    <dgm:cxn modelId="{D1D84937-75DC-4913-8CF1-407411030801}" srcId="{A24B422E-A838-4D3B-BE4B-EB30B06061D9}" destId="{D9CB5D4A-062F-4A66-A6B5-4C9BCBB9F01B}" srcOrd="2" destOrd="0" parTransId="{73F65E8A-13EE-4832-844A-E6005A648F3C}" sibTransId="{39B89780-60BB-4529-AD64-E25181B52383}"/>
    <dgm:cxn modelId="{FA5A6B5C-4B51-4D3E-B73F-103D38750B40}" type="presOf" srcId="{934873D3-C423-4A40-A4B8-ED5CC9839486}" destId="{15C4B3A1-3010-4A1F-84BB-B28BC32C9474}" srcOrd="0" destOrd="0" presId="urn:microsoft.com/office/officeart/2005/8/layout/cycle3"/>
    <dgm:cxn modelId="{0D9AF760-2F87-4901-A87C-CB60D92C4BA8}" type="presOf" srcId="{A24B422E-A838-4D3B-BE4B-EB30B06061D9}" destId="{382C2315-1234-44E5-9EA9-170C25606E9E}" srcOrd="0" destOrd="0" presId="urn:microsoft.com/office/officeart/2005/8/layout/cycle3"/>
    <dgm:cxn modelId="{8D949B51-AA19-4216-9840-D6A615BC0BC3}" type="presOf" srcId="{1E9527DD-679C-4A54-9CDC-192E62889118}" destId="{6F36B01D-B715-47EC-A053-58F6E16ED2A7}" srcOrd="0" destOrd="0" presId="urn:microsoft.com/office/officeart/2005/8/layout/cycle3"/>
    <dgm:cxn modelId="{42628D78-F6A4-4F51-81A1-49A036BD66F1}" type="presOf" srcId="{B1CA36D8-E550-461D-A91B-61E5DED946DB}" destId="{761AB8DC-0BC3-49D0-AD18-99284136F53B}" srcOrd="0" destOrd="0" presId="urn:microsoft.com/office/officeart/2005/8/layout/cycle3"/>
    <dgm:cxn modelId="{FCA96786-AC60-4F53-B1D6-1900133AFB53}" srcId="{A24B422E-A838-4D3B-BE4B-EB30B06061D9}" destId="{B1CA36D8-E550-461D-A91B-61E5DED946DB}" srcOrd="4" destOrd="0" parTransId="{314E54BF-BFC2-4F68-AD84-DC1CC0B472E4}" sibTransId="{703CB42F-89E6-4EF6-854C-A68F81C35A1C}"/>
    <dgm:cxn modelId="{E021AC8C-F345-4C3C-B6E8-62512F253C6B}" type="presOf" srcId="{75C933E9-67F9-4F9B-B2DC-2A0939F26A5D}" destId="{25EA17FE-AF22-457C-B382-38A4B343F9E8}" srcOrd="0" destOrd="0" presId="urn:microsoft.com/office/officeart/2005/8/layout/cycle3"/>
    <dgm:cxn modelId="{56F32BAF-3E33-4909-A468-0E6CD4881E7B}" srcId="{A24B422E-A838-4D3B-BE4B-EB30B06061D9}" destId="{1E9527DD-679C-4A54-9CDC-192E62889118}" srcOrd="0" destOrd="0" parTransId="{98E47A40-C054-4D7D-964D-3B3ADA90CAE7}" sibTransId="{78CDC292-A7C7-4852-8890-538C1BE06861}"/>
    <dgm:cxn modelId="{C41B6AD7-8E33-424B-AC86-6606CD13D20D}" srcId="{A24B422E-A838-4D3B-BE4B-EB30B06061D9}" destId="{4E84256F-BABC-4687-A7F3-A360F0C68DCC}" srcOrd="3" destOrd="0" parTransId="{C30C63D0-563B-4211-8913-12BBE519B013}" sibTransId="{9332863A-976E-4039-BD0E-349275514AC7}"/>
    <dgm:cxn modelId="{4DD8E0EC-575C-42BD-87C5-41227E5D148F}" type="presOf" srcId="{D9CB5D4A-062F-4A66-A6B5-4C9BCBB9F01B}" destId="{008031E5-22CD-4F30-9970-0B7873B815EA}" srcOrd="0" destOrd="0" presId="urn:microsoft.com/office/officeart/2005/8/layout/cycle3"/>
    <dgm:cxn modelId="{4D9CC7EF-87A1-461D-B8A2-7B36FD1898CE}" srcId="{A24B422E-A838-4D3B-BE4B-EB30B06061D9}" destId="{934873D3-C423-4A40-A4B8-ED5CC9839486}" srcOrd="5" destOrd="0" parTransId="{5B5CACCC-6672-40C9-A580-068514FE8846}" sibTransId="{6E74010E-61B1-4B99-B9B7-ADABFDA5B2E3}"/>
    <dgm:cxn modelId="{0B2C93F0-8500-46F3-A4A6-839F8D86F237}" type="presOf" srcId="{78CDC292-A7C7-4852-8890-538C1BE06861}" destId="{C060D5ED-3FE5-4E53-9D74-73A38D3F63AC}" srcOrd="0" destOrd="0" presId="urn:microsoft.com/office/officeart/2005/8/layout/cycle3"/>
    <dgm:cxn modelId="{C386EA74-AF40-48D2-A9BA-B79DCA4C2095}" type="presParOf" srcId="{382C2315-1234-44E5-9EA9-170C25606E9E}" destId="{124CAC9E-61C4-4090-A2E9-F25112F10372}" srcOrd="0" destOrd="0" presId="urn:microsoft.com/office/officeart/2005/8/layout/cycle3"/>
    <dgm:cxn modelId="{CFB32EE8-CD6D-4F55-8ABF-A95B88394AD1}" type="presParOf" srcId="{124CAC9E-61C4-4090-A2E9-F25112F10372}" destId="{6F36B01D-B715-47EC-A053-58F6E16ED2A7}" srcOrd="0" destOrd="0" presId="urn:microsoft.com/office/officeart/2005/8/layout/cycle3"/>
    <dgm:cxn modelId="{F23935B0-6CCE-46BA-B511-1C4DF555C0B6}" type="presParOf" srcId="{124CAC9E-61C4-4090-A2E9-F25112F10372}" destId="{C060D5ED-3FE5-4E53-9D74-73A38D3F63AC}" srcOrd="1" destOrd="0" presId="urn:microsoft.com/office/officeart/2005/8/layout/cycle3"/>
    <dgm:cxn modelId="{DF9F8CCB-1CFB-4FB2-932B-B563EDAAF039}" type="presParOf" srcId="{124CAC9E-61C4-4090-A2E9-F25112F10372}" destId="{25EA17FE-AF22-457C-B382-38A4B343F9E8}" srcOrd="2" destOrd="0" presId="urn:microsoft.com/office/officeart/2005/8/layout/cycle3"/>
    <dgm:cxn modelId="{40C6A9C3-BDA2-450B-B720-4C55A01A611C}" type="presParOf" srcId="{124CAC9E-61C4-4090-A2E9-F25112F10372}" destId="{008031E5-22CD-4F30-9970-0B7873B815EA}" srcOrd="3" destOrd="0" presId="urn:microsoft.com/office/officeart/2005/8/layout/cycle3"/>
    <dgm:cxn modelId="{07EF81CA-18F3-4C14-A725-C4DF42CBD232}" type="presParOf" srcId="{124CAC9E-61C4-4090-A2E9-F25112F10372}" destId="{C37E0A88-68EF-4721-85C8-5192932D4036}" srcOrd="4" destOrd="0" presId="urn:microsoft.com/office/officeart/2005/8/layout/cycle3"/>
    <dgm:cxn modelId="{277CD1DB-1586-416E-B716-0FC742D42172}" type="presParOf" srcId="{124CAC9E-61C4-4090-A2E9-F25112F10372}" destId="{761AB8DC-0BC3-49D0-AD18-99284136F53B}" srcOrd="5" destOrd="0" presId="urn:microsoft.com/office/officeart/2005/8/layout/cycle3"/>
    <dgm:cxn modelId="{F65E9CCB-F2AF-4C0B-A637-84562CEEDA7E}" type="presParOf" srcId="{124CAC9E-61C4-4090-A2E9-F25112F10372}" destId="{15C4B3A1-3010-4A1F-84BB-B28BC32C9474}" srcOrd="6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2F4DA73-C1D9-4FD9-83F0-2FB53D7EB1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AA858E-5FFD-498D-B3EE-F4B5D0CA06D4}">
      <dgm:prSet custT="1"/>
      <dgm:spPr/>
      <dgm:t>
        <a:bodyPr/>
        <a:lstStyle/>
        <a:p>
          <a:r>
            <a:rPr lang="en-US" sz="2000" dirty="0">
              <a:latin typeface="Verdana" panose="020B0604030504040204" pitchFamily="34" charset="0"/>
              <a:ea typeface="Verdana" panose="020B0604030504040204" pitchFamily="34" charset="0"/>
            </a:rPr>
            <a:t>Cleaning and manipulation</a:t>
          </a:r>
        </a:p>
      </dgm:t>
    </dgm:pt>
    <dgm:pt modelId="{E0575B1A-C589-4037-A2E2-B47CFC39D6D4}" type="parTrans" cxnId="{6FBE8602-BF6C-44FE-B18A-8672C1BDE7CC}">
      <dgm:prSet/>
      <dgm:spPr/>
      <dgm:t>
        <a:bodyPr/>
        <a:lstStyle/>
        <a:p>
          <a:endParaRPr lang="en-US"/>
        </a:p>
      </dgm:t>
    </dgm:pt>
    <dgm:pt modelId="{33DE6934-B9B4-4F75-B636-8DA5B52C12D2}" type="sibTrans" cxnId="{6FBE8602-BF6C-44FE-B18A-8672C1BDE7CC}">
      <dgm:prSet/>
      <dgm:spPr/>
      <dgm:t>
        <a:bodyPr/>
        <a:lstStyle/>
        <a:p>
          <a:endParaRPr lang="en-US"/>
        </a:p>
      </dgm:t>
    </dgm:pt>
    <dgm:pt modelId="{16502B3B-C88B-4174-8F34-BB9BC0487B49}">
      <dgm:prSet custT="1"/>
      <dgm:spPr/>
      <dgm:t>
        <a:bodyPr/>
        <a:lstStyle/>
        <a:p>
          <a:r>
            <a:rPr lang="en-US" sz="2000" dirty="0">
              <a:latin typeface="Verdana" panose="020B0604030504040204" pitchFamily="34" charset="0"/>
              <a:ea typeface="Verdana" panose="020B0604030504040204" pitchFamily="34" charset="0"/>
            </a:rPr>
            <a:t>Quantitative analysis</a:t>
          </a:r>
        </a:p>
      </dgm:t>
    </dgm:pt>
    <dgm:pt modelId="{2E833208-80B2-41ED-AE4F-64119CD8554C}" type="parTrans" cxnId="{D17BBF03-9AA8-4FCE-B27D-056CF6B25C55}">
      <dgm:prSet/>
      <dgm:spPr/>
      <dgm:t>
        <a:bodyPr/>
        <a:lstStyle/>
        <a:p>
          <a:endParaRPr lang="en-US"/>
        </a:p>
      </dgm:t>
    </dgm:pt>
    <dgm:pt modelId="{68438D19-1EB5-4892-B31D-70414E9E7087}" type="sibTrans" cxnId="{D17BBF03-9AA8-4FCE-B27D-056CF6B25C55}">
      <dgm:prSet/>
      <dgm:spPr/>
      <dgm:t>
        <a:bodyPr/>
        <a:lstStyle/>
        <a:p>
          <a:endParaRPr lang="en-US"/>
        </a:p>
      </dgm:t>
    </dgm:pt>
    <dgm:pt modelId="{0E4B94BC-E5A6-4FF8-A62B-B5A6B33F300D}">
      <dgm:prSet/>
      <dgm:spPr/>
      <dgm:t>
        <a:bodyPr/>
        <a:lstStyle/>
        <a:p>
          <a:r>
            <a:rPr lang="en-US" dirty="0">
              <a:latin typeface="Verdana" panose="020B0604030504040204" pitchFamily="34" charset="0"/>
              <a:ea typeface="Verdana" panose="020B0604030504040204" pitchFamily="34" charset="0"/>
            </a:rPr>
            <a:t>Qualitative/text analysis</a:t>
          </a:r>
        </a:p>
      </dgm:t>
    </dgm:pt>
    <dgm:pt modelId="{CD1F7229-1ACC-4D75-A1C8-3E888E6A84DB}" type="parTrans" cxnId="{DFC4E7DD-2C6F-4C5E-B962-4C3072B48AE1}">
      <dgm:prSet/>
      <dgm:spPr/>
      <dgm:t>
        <a:bodyPr/>
        <a:lstStyle/>
        <a:p>
          <a:endParaRPr lang="en-US"/>
        </a:p>
      </dgm:t>
    </dgm:pt>
    <dgm:pt modelId="{55B8BEC6-FDE4-4295-8579-9A7E0243B1EF}" type="sibTrans" cxnId="{DFC4E7DD-2C6F-4C5E-B962-4C3072B48AE1}">
      <dgm:prSet/>
      <dgm:spPr/>
      <dgm:t>
        <a:bodyPr/>
        <a:lstStyle/>
        <a:p>
          <a:endParaRPr lang="en-US"/>
        </a:p>
      </dgm:t>
    </dgm:pt>
    <dgm:pt modelId="{CBC3B94E-A3C0-4B85-B12F-A63DBBAF868F}" type="pres">
      <dgm:prSet presAssocID="{82F4DA73-C1D9-4FD9-83F0-2FB53D7EB133}" presName="root" presStyleCnt="0">
        <dgm:presLayoutVars>
          <dgm:dir/>
          <dgm:resizeHandles val="exact"/>
        </dgm:presLayoutVars>
      </dgm:prSet>
      <dgm:spPr/>
    </dgm:pt>
    <dgm:pt modelId="{53BC47FE-1E67-4DE0-84B3-3E188C9BDC7A}" type="pres">
      <dgm:prSet presAssocID="{AFAA858E-5FFD-498D-B3EE-F4B5D0CA06D4}" presName="compNode" presStyleCnt="0"/>
      <dgm:spPr/>
    </dgm:pt>
    <dgm:pt modelId="{FABFA97E-977C-4EDC-8EBA-A84676F9EC2F}" type="pres">
      <dgm:prSet presAssocID="{AFAA858E-5FFD-498D-B3EE-F4B5D0CA06D4}" presName="bgRect" presStyleLbl="bgShp" presStyleIdx="0" presStyleCnt="3"/>
      <dgm:spPr/>
    </dgm:pt>
    <dgm:pt modelId="{EFDBDB2B-E0E3-4E78-A893-1CCC24F5CBBD}" type="pres">
      <dgm:prSet presAssocID="{AFAA858E-5FFD-498D-B3EE-F4B5D0CA06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B4D19EF4-B2BE-4951-BB8F-CA5315150990}" type="pres">
      <dgm:prSet presAssocID="{AFAA858E-5FFD-498D-B3EE-F4B5D0CA06D4}" presName="spaceRect" presStyleCnt="0"/>
      <dgm:spPr/>
    </dgm:pt>
    <dgm:pt modelId="{35E04E86-73A4-46BA-BC7C-6035D7206ED9}" type="pres">
      <dgm:prSet presAssocID="{AFAA858E-5FFD-498D-B3EE-F4B5D0CA06D4}" presName="parTx" presStyleLbl="revTx" presStyleIdx="0" presStyleCnt="3">
        <dgm:presLayoutVars>
          <dgm:chMax val="0"/>
          <dgm:chPref val="0"/>
        </dgm:presLayoutVars>
      </dgm:prSet>
      <dgm:spPr/>
    </dgm:pt>
    <dgm:pt modelId="{D6E1BD61-1CF8-463B-A91A-DC1C00800197}" type="pres">
      <dgm:prSet presAssocID="{33DE6934-B9B4-4F75-B636-8DA5B52C12D2}" presName="sibTrans" presStyleCnt="0"/>
      <dgm:spPr/>
    </dgm:pt>
    <dgm:pt modelId="{270EAADC-DD80-40CC-85CC-ABBF5C1C4391}" type="pres">
      <dgm:prSet presAssocID="{16502B3B-C88B-4174-8F34-BB9BC0487B49}" presName="compNode" presStyleCnt="0"/>
      <dgm:spPr/>
    </dgm:pt>
    <dgm:pt modelId="{68D2829E-DB7D-4DAD-B130-A992A6895637}" type="pres">
      <dgm:prSet presAssocID="{16502B3B-C88B-4174-8F34-BB9BC0487B49}" presName="bgRect" presStyleLbl="bgShp" presStyleIdx="1" presStyleCnt="3"/>
      <dgm:spPr/>
    </dgm:pt>
    <dgm:pt modelId="{A3F871EC-BF6F-4DA0-9236-86CA75E47751}" type="pres">
      <dgm:prSet presAssocID="{16502B3B-C88B-4174-8F34-BB9BC0487B4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6AC5F6E-D804-4EC7-AFFB-ECEEAB2227C0}" type="pres">
      <dgm:prSet presAssocID="{16502B3B-C88B-4174-8F34-BB9BC0487B49}" presName="spaceRect" presStyleCnt="0"/>
      <dgm:spPr/>
    </dgm:pt>
    <dgm:pt modelId="{F6F0C593-6723-48D6-A35C-B38051F99C53}" type="pres">
      <dgm:prSet presAssocID="{16502B3B-C88B-4174-8F34-BB9BC0487B49}" presName="parTx" presStyleLbl="revTx" presStyleIdx="1" presStyleCnt="3">
        <dgm:presLayoutVars>
          <dgm:chMax val="0"/>
          <dgm:chPref val="0"/>
        </dgm:presLayoutVars>
      </dgm:prSet>
      <dgm:spPr/>
    </dgm:pt>
    <dgm:pt modelId="{73989BDD-6DB4-432B-A6C1-7B849139D1B4}" type="pres">
      <dgm:prSet presAssocID="{68438D19-1EB5-4892-B31D-70414E9E7087}" presName="sibTrans" presStyleCnt="0"/>
      <dgm:spPr/>
    </dgm:pt>
    <dgm:pt modelId="{4007E21E-520F-46D5-8C26-4B8B0EFE978B}" type="pres">
      <dgm:prSet presAssocID="{0E4B94BC-E5A6-4FF8-A62B-B5A6B33F300D}" presName="compNode" presStyleCnt="0"/>
      <dgm:spPr/>
    </dgm:pt>
    <dgm:pt modelId="{1B526359-DF62-418F-8993-4B70E304B93B}" type="pres">
      <dgm:prSet presAssocID="{0E4B94BC-E5A6-4FF8-A62B-B5A6B33F300D}" presName="bgRect" presStyleLbl="bgShp" presStyleIdx="2" presStyleCnt="3"/>
      <dgm:spPr/>
    </dgm:pt>
    <dgm:pt modelId="{8E9D06EB-9EF9-4C59-97EC-143EBF07FDF6}" type="pres">
      <dgm:prSet presAssocID="{0E4B94BC-E5A6-4FF8-A62B-B5A6B33F300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96709C50-95EB-493E-9EE3-8936869BB799}" type="pres">
      <dgm:prSet presAssocID="{0E4B94BC-E5A6-4FF8-A62B-B5A6B33F300D}" presName="spaceRect" presStyleCnt="0"/>
      <dgm:spPr/>
    </dgm:pt>
    <dgm:pt modelId="{7A0A7A16-AD6C-45FA-87B9-E13BF931D01C}" type="pres">
      <dgm:prSet presAssocID="{0E4B94BC-E5A6-4FF8-A62B-B5A6B33F300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FBE8602-BF6C-44FE-B18A-8672C1BDE7CC}" srcId="{82F4DA73-C1D9-4FD9-83F0-2FB53D7EB133}" destId="{AFAA858E-5FFD-498D-B3EE-F4B5D0CA06D4}" srcOrd="0" destOrd="0" parTransId="{E0575B1A-C589-4037-A2E2-B47CFC39D6D4}" sibTransId="{33DE6934-B9B4-4F75-B636-8DA5B52C12D2}"/>
    <dgm:cxn modelId="{D17BBF03-9AA8-4FCE-B27D-056CF6B25C55}" srcId="{82F4DA73-C1D9-4FD9-83F0-2FB53D7EB133}" destId="{16502B3B-C88B-4174-8F34-BB9BC0487B49}" srcOrd="1" destOrd="0" parTransId="{2E833208-80B2-41ED-AE4F-64119CD8554C}" sibTransId="{68438D19-1EB5-4892-B31D-70414E9E7087}"/>
    <dgm:cxn modelId="{63F3A141-9163-4813-833B-75361D22F346}" type="presOf" srcId="{0E4B94BC-E5A6-4FF8-A62B-B5A6B33F300D}" destId="{7A0A7A16-AD6C-45FA-87B9-E13BF931D01C}" srcOrd="0" destOrd="0" presId="urn:microsoft.com/office/officeart/2018/2/layout/IconVerticalSolidList"/>
    <dgm:cxn modelId="{605F218B-049A-4094-B57A-3B8EE2068C99}" type="presOf" srcId="{16502B3B-C88B-4174-8F34-BB9BC0487B49}" destId="{F6F0C593-6723-48D6-A35C-B38051F99C53}" srcOrd="0" destOrd="0" presId="urn:microsoft.com/office/officeart/2018/2/layout/IconVerticalSolidList"/>
    <dgm:cxn modelId="{B001C4CF-FAA2-4D9F-906C-AC9A54B22926}" type="presOf" srcId="{82F4DA73-C1D9-4FD9-83F0-2FB53D7EB133}" destId="{CBC3B94E-A3C0-4B85-B12F-A63DBBAF868F}" srcOrd="0" destOrd="0" presId="urn:microsoft.com/office/officeart/2018/2/layout/IconVerticalSolidList"/>
    <dgm:cxn modelId="{A9283ED9-D808-4595-B8BD-293F05B07B1E}" type="presOf" srcId="{AFAA858E-5FFD-498D-B3EE-F4B5D0CA06D4}" destId="{35E04E86-73A4-46BA-BC7C-6035D7206ED9}" srcOrd="0" destOrd="0" presId="urn:microsoft.com/office/officeart/2018/2/layout/IconVerticalSolidList"/>
    <dgm:cxn modelId="{DFC4E7DD-2C6F-4C5E-B962-4C3072B48AE1}" srcId="{82F4DA73-C1D9-4FD9-83F0-2FB53D7EB133}" destId="{0E4B94BC-E5A6-4FF8-A62B-B5A6B33F300D}" srcOrd="2" destOrd="0" parTransId="{CD1F7229-1ACC-4D75-A1C8-3E888E6A84DB}" sibTransId="{55B8BEC6-FDE4-4295-8579-9A7E0243B1EF}"/>
    <dgm:cxn modelId="{80484934-219E-4A90-938A-7CF967B3D31A}" type="presParOf" srcId="{CBC3B94E-A3C0-4B85-B12F-A63DBBAF868F}" destId="{53BC47FE-1E67-4DE0-84B3-3E188C9BDC7A}" srcOrd="0" destOrd="0" presId="urn:microsoft.com/office/officeart/2018/2/layout/IconVerticalSolidList"/>
    <dgm:cxn modelId="{BA3D7F8F-9AA5-43B8-8794-4090DDC8211C}" type="presParOf" srcId="{53BC47FE-1E67-4DE0-84B3-3E188C9BDC7A}" destId="{FABFA97E-977C-4EDC-8EBA-A84676F9EC2F}" srcOrd="0" destOrd="0" presId="urn:microsoft.com/office/officeart/2018/2/layout/IconVerticalSolidList"/>
    <dgm:cxn modelId="{6576DD5F-AEB5-4FE2-9D7E-69731BBD67DD}" type="presParOf" srcId="{53BC47FE-1E67-4DE0-84B3-3E188C9BDC7A}" destId="{EFDBDB2B-E0E3-4E78-A893-1CCC24F5CBBD}" srcOrd="1" destOrd="0" presId="urn:microsoft.com/office/officeart/2018/2/layout/IconVerticalSolidList"/>
    <dgm:cxn modelId="{6EF5256D-1592-4D11-8E8A-39AE9369EC06}" type="presParOf" srcId="{53BC47FE-1E67-4DE0-84B3-3E188C9BDC7A}" destId="{B4D19EF4-B2BE-4951-BB8F-CA5315150990}" srcOrd="2" destOrd="0" presId="urn:microsoft.com/office/officeart/2018/2/layout/IconVerticalSolidList"/>
    <dgm:cxn modelId="{80F2E24B-F802-4331-BE4D-59AB2D8C52E8}" type="presParOf" srcId="{53BC47FE-1E67-4DE0-84B3-3E188C9BDC7A}" destId="{35E04E86-73A4-46BA-BC7C-6035D7206ED9}" srcOrd="3" destOrd="0" presId="urn:microsoft.com/office/officeart/2018/2/layout/IconVerticalSolidList"/>
    <dgm:cxn modelId="{5C36F70E-8CFA-4369-AE5A-F55787F5F73C}" type="presParOf" srcId="{CBC3B94E-A3C0-4B85-B12F-A63DBBAF868F}" destId="{D6E1BD61-1CF8-463B-A91A-DC1C00800197}" srcOrd="1" destOrd="0" presId="urn:microsoft.com/office/officeart/2018/2/layout/IconVerticalSolidList"/>
    <dgm:cxn modelId="{6B8ACFEA-A4FB-4275-86CC-537536C0511B}" type="presParOf" srcId="{CBC3B94E-A3C0-4B85-B12F-A63DBBAF868F}" destId="{270EAADC-DD80-40CC-85CC-ABBF5C1C4391}" srcOrd="2" destOrd="0" presId="urn:microsoft.com/office/officeart/2018/2/layout/IconVerticalSolidList"/>
    <dgm:cxn modelId="{22D4926C-BFF6-4CE6-9006-F0038E8FA13F}" type="presParOf" srcId="{270EAADC-DD80-40CC-85CC-ABBF5C1C4391}" destId="{68D2829E-DB7D-4DAD-B130-A992A6895637}" srcOrd="0" destOrd="0" presId="urn:microsoft.com/office/officeart/2018/2/layout/IconVerticalSolidList"/>
    <dgm:cxn modelId="{ADEE5586-2201-4628-8742-E08EE21BD3CC}" type="presParOf" srcId="{270EAADC-DD80-40CC-85CC-ABBF5C1C4391}" destId="{A3F871EC-BF6F-4DA0-9236-86CA75E47751}" srcOrd="1" destOrd="0" presId="urn:microsoft.com/office/officeart/2018/2/layout/IconVerticalSolidList"/>
    <dgm:cxn modelId="{4019B89C-397C-49B0-86D2-A7E25CE56A94}" type="presParOf" srcId="{270EAADC-DD80-40CC-85CC-ABBF5C1C4391}" destId="{86AC5F6E-D804-4EC7-AFFB-ECEEAB2227C0}" srcOrd="2" destOrd="0" presId="urn:microsoft.com/office/officeart/2018/2/layout/IconVerticalSolidList"/>
    <dgm:cxn modelId="{729D4D71-6965-417D-8DB8-739D375967D1}" type="presParOf" srcId="{270EAADC-DD80-40CC-85CC-ABBF5C1C4391}" destId="{F6F0C593-6723-48D6-A35C-B38051F99C53}" srcOrd="3" destOrd="0" presId="urn:microsoft.com/office/officeart/2018/2/layout/IconVerticalSolidList"/>
    <dgm:cxn modelId="{6E77C43C-70D6-4963-A3E4-914533869659}" type="presParOf" srcId="{CBC3B94E-A3C0-4B85-B12F-A63DBBAF868F}" destId="{73989BDD-6DB4-432B-A6C1-7B849139D1B4}" srcOrd="3" destOrd="0" presId="urn:microsoft.com/office/officeart/2018/2/layout/IconVerticalSolidList"/>
    <dgm:cxn modelId="{E3DEB28F-E6D8-4082-8843-3BF0A56F8E41}" type="presParOf" srcId="{CBC3B94E-A3C0-4B85-B12F-A63DBBAF868F}" destId="{4007E21E-520F-46D5-8C26-4B8B0EFE978B}" srcOrd="4" destOrd="0" presId="urn:microsoft.com/office/officeart/2018/2/layout/IconVerticalSolidList"/>
    <dgm:cxn modelId="{C5674B32-F70A-4045-AAAC-E445D339F2D1}" type="presParOf" srcId="{4007E21E-520F-46D5-8C26-4B8B0EFE978B}" destId="{1B526359-DF62-418F-8993-4B70E304B93B}" srcOrd="0" destOrd="0" presId="urn:microsoft.com/office/officeart/2018/2/layout/IconVerticalSolidList"/>
    <dgm:cxn modelId="{63628503-A279-428E-A755-3CCC2A7B8ED0}" type="presParOf" srcId="{4007E21E-520F-46D5-8C26-4B8B0EFE978B}" destId="{8E9D06EB-9EF9-4C59-97EC-143EBF07FDF6}" srcOrd="1" destOrd="0" presId="urn:microsoft.com/office/officeart/2018/2/layout/IconVerticalSolidList"/>
    <dgm:cxn modelId="{0B6E5F8B-CA79-475B-90F9-825F7FB777CB}" type="presParOf" srcId="{4007E21E-520F-46D5-8C26-4B8B0EFE978B}" destId="{96709C50-95EB-493E-9EE3-8936869BB799}" srcOrd="2" destOrd="0" presId="urn:microsoft.com/office/officeart/2018/2/layout/IconVerticalSolidList"/>
    <dgm:cxn modelId="{AEBDEA08-F701-41A2-B953-14A6C53A16C0}" type="presParOf" srcId="{4007E21E-520F-46D5-8C26-4B8B0EFE978B}" destId="{7A0A7A16-AD6C-45FA-87B9-E13BF931D01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32A2E9-CA8E-419B-8B19-37A60771EE5F}">
      <dsp:nvSpPr>
        <dsp:cNvPr id="0" name=""/>
        <dsp:cNvSpPr/>
      </dsp:nvSpPr>
      <dsp:spPr>
        <a:xfrm>
          <a:off x="1582477" y="3393293"/>
          <a:ext cx="3475995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486693-B914-4938-B5BD-486BAAB0F630}">
      <dsp:nvSpPr>
        <dsp:cNvPr id="0" name=""/>
        <dsp:cNvSpPr/>
      </dsp:nvSpPr>
      <dsp:spPr>
        <a:xfrm>
          <a:off x="1582477" y="2181542"/>
          <a:ext cx="2977445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AEC32-E922-488C-ACE7-12C92BE44451}">
      <dsp:nvSpPr>
        <dsp:cNvPr id="0" name=""/>
        <dsp:cNvSpPr/>
      </dsp:nvSpPr>
      <dsp:spPr>
        <a:xfrm>
          <a:off x="1582477" y="969791"/>
          <a:ext cx="3475995" cy="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E2DF0F-723E-4BAF-A45E-5DD5F5FBF10A}">
      <dsp:nvSpPr>
        <dsp:cNvPr id="0" name=""/>
        <dsp:cNvSpPr/>
      </dsp:nvSpPr>
      <dsp:spPr>
        <a:xfrm>
          <a:off x="333785" y="708503"/>
          <a:ext cx="2867765" cy="2756007"/>
        </a:xfrm>
        <a:prstGeom prst="ellipse">
          <a:avLst/>
        </a:prstGeom>
        <a:solidFill>
          <a:srgbClr val="FF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F9B4F0F-7536-4482-AE74-0FEC10824B11}">
      <dsp:nvSpPr>
        <dsp:cNvPr id="0" name=""/>
        <dsp:cNvSpPr/>
      </dsp:nvSpPr>
      <dsp:spPr>
        <a:xfrm>
          <a:off x="675317" y="1158357"/>
          <a:ext cx="2215773" cy="1142508"/>
        </a:xfrm>
        <a:prstGeom prst="rect">
          <a:avLst/>
        </a:prstGeom>
        <a:noFill/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Guiding Principles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/>
        </a:p>
      </dsp:txBody>
      <dsp:txXfrm>
        <a:off x="675317" y="1158357"/>
        <a:ext cx="2215773" cy="1142508"/>
      </dsp:txXfrm>
    </dsp:sp>
    <dsp:sp modelId="{5D8EB0F1-0E83-4624-9AFE-B8D7AF6B625C}">
      <dsp:nvSpPr>
        <dsp:cNvPr id="0" name=""/>
        <dsp:cNvSpPr/>
      </dsp:nvSpPr>
      <dsp:spPr>
        <a:xfrm>
          <a:off x="4365302" y="140792"/>
          <a:ext cx="1398575" cy="1308577"/>
        </a:xfrm>
        <a:prstGeom prst="ellipse">
          <a:avLst/>
        </a:prstGeom>
        <a:solidFill>
          <a:srgbClr val="3849C6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2DC3EEC-C38E-4341-ADA7-45AAEA6826B1}">
      <dsp:nvSpPr>
        <dsp:cNvPr id="0" name=""/>
        <dsp:cNvSpPr/>
      </dsp:nvSpPr>
      <dsp:spPr>
        <a:xfrm>
          <a:off x="4557316" y="396797"/>
          <a:ext cx="973103" cy="7424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20000"/>
                  <a:lumOff val="80000"/>
                </a:schemeClr>
              </a:solidFill>
            </a:rPr>
            <a:t>Equity Cabinet</a:t>
          </a:r>
        </a:p>
      </dsp:txBody>
      <dsp:txXfrm>
        <a:off x="4557316" y="396797"/>
        <a:ext cx="973103" cy="742453"/>
      </dsp:txXfrm>
    </dsp:sp>
    <dsp:sp modelId="{1481AE3D-B059-462E-80A7-B7A84E13C09A}">
      <dsp:nvSpPr>
        <dsp:cNvPr id="0" name=""/>
        <dsp:cNvSpPr/>
      </dsp:nvSpPr>
      <dsp:spPr>
        <a:xfrm>
          <a:off x="3860636" y="1527253"/>
          <a:ext cx="1398575" cy="1308577"/>
        </a:xfrm>
        <a:prstGeom prst="ellipse">
          <a:avLst/>
        </a:prstGeom>
        <a:solidFill>
          <a:srgbClr val="006847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1F3A5C6-2DC3-462A-8B99-023385A4AD75}">
      <dsp:nvSpPr>
        <dsp:cNvPr id="0" name=""/>
        <dsp:cNvSpPr/>
      </dsp:nvSpPr>
      <dsp:spPr>
        <a:xfrm>
          <a:off x="3948101" y="1655604"/>
          <a:ext cx="1171612" cy="1038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20000"/>
                  <a:lumOff val="80000"/>
                </a:schemeClr>
              </a:solidFill>
            </a:rPr>
            <a:t>Regional Transit Task Force</a:t>
          </a:r>
        </a:p>
      </dsp:txBody>
      <dsp:txXfrm>
        <a:off x="3948101" y="1655604"/>
        <a:ext cx="1171612" cy="1038643"/>
      </dsp:txXfrm>
    </dsp:sp>
    <dsp:sp modelId="{DF08CC09-76A3-4CC7-9D5E-5729B70E7109}">
      <dsp:nvSpPr>
        <dsp:cNvPr id="0" name=""/>
        <dsp:cNvSpPr/>
      </dsp:nvSpPr>
      <dsp:spPr>
        <a:xfrm>
          <a:off x="4242005" y="2895539"/>
          <a:ext cx="1398575" cy="1308577"/>
        </a:xfrm>
        <a:prstGeom prst="ellipse">
          <a:avLst/>
        </a:prstGeom>
        <a:solidFill>
          <a:srgbClr val="4E4540">
            <a:alpha val="96078"/>
          </a:srgb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2C34F04-58BD-414E-99F6-45D4D30262C2}">
      <dsp:nvSpPr>
        <dsp:cNvPr id="0" name=""/>
        <dsp:cNvSpPr/>
      </dsp:nvSpPr>
      <dsp:spPr>
        <a:xfrm>
          <a:off x="4340816" y="3015944"/>
          <a:ext cx="1197902" cy="10386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0" rIns="7239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tx1">
                  <a:lumMod val="20000"/>
                  <a:lumOff val="80000"/>
                </a:schemeClr>
              </a:solidFill>
            </a:rPr>
            <a:t>Service Guidelines Task Force</a:t>
          </a:r>
        </a:p>
      </dsp:txBody>
      <dsp:txXfrm>
        <a:off x="4340816" y="3015944"/>
        <a:ext cx="1197902" cy="10386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54F596-B07D-45A3-8FE5-6ABED1C95118}">
      <dsp:nvSpPr>
        <dsp:cNvPr id="0" name=""/>
        <dsp:cNvSpPr/>
      </dsp:nvSpPr>
      <dsp:spPr>
        <a:xfrm>
          <a:off x="100188" y="0"/>
          <a:ext cx="1665000" cy="11653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Objectives</a:t>
          </a:r>
        </a:p>
      </dsp:txBody>
      <dsp:txXfrm>
        <a:off x="100188" y="0"/>
        <a:ext cx="1665000" cy="1165376"/>
      </dsp:txXfrm>
    </dsp:sp>
    <dsp:sp modelId="{68B02C00-EF72-4D7E-BFA0-5F01C3BC88EB}">
      <dsp:nvSpPr>
        <dsp:cNvPr id="0" name=""/>
        <dsp:cNvSpPr/>
      </dsp:nvSpPr>
      <dsp:spPr>
        <a:xfrm>
          <a:off x="145188" y="1225410"/>
          <a:ext cx="1575000" cy="11653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Strategies</a:t>
          </a:r>
          <a:endParaRPr lang="en-US" sz="3200" kern="1200" dirty="0"/>
        </a:p>
      </dsp:txBody>
      <dsp:txXfrm>
        <a:off x="145188" y="1225410"/>
        <a:ext cx="1575000" cy="1165376"/>
      </dsp:txXfrm>
    </dsp:sp>
    <dsp:sp modelId="{4CD03DF4-33B4-4659-B6D5-056607A2A08D}">
      <dsp:nvSpPr>
        <dsp:cNvPr id="0" name=""/>
        <dsp:cNvSpPr/>
      </dsp:nvSpPr>
      <dsp:spPr>
        <a:xfrm>
          <a:off x="145188" y="2449055"/>
          <a:ext cx="1575000" cy="11653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Measures</a:t>
          </a:r>
        </a:p>
      </dsp:txBody>
      <dsp:txXfrm>
        <a:off x="145188" y="2449055"/>
        <a:ext cx="1575000" cy="1165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0D5ED-3FE5-4E53-9D74-73A38D3F63AC}">
      <dsp:nvSpPr>
        <dsp:cNvPr id="0" name=""/>
        <dsp:cNvSpPr/>
      </dsp:nvSpPr>
      <dsp:spPr>
        <a:xfrm>
          <a:off x="175372" y="-5505"/>
          <a:ext cx="3895119" cy="3895119"/>
        </a:xfrm>
        <a:prstGeom prst="circularArrow">
          <a:avLst>
            <a:gd name="adj1" fmla="val 5274"/>
            <a:gd name="adj2" fmla="val 312630"/>
            <a:gd name="adj3" fmla="val 14322302"/>
            <a:gd name="adj4" fmla="val 17072121"/>
            <a:gd name="adj5" fmla="val 547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6B01D-B715-47EC-A053-58F6E16ED2A7}">
      <dsp:nvSpPr>
        <dsp:cNvPr id="0" name=""/>
        <dsp:cNvSpPr/>
      </dsp:nvSpPr>
      <dsp:spPr>
        <a:xfrm>
          <a:off x="1422198" y="1006"/>
          <a:ext cx="1401466" cy="70073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Evaluate Existing Metrics</a:t>
          </a:r>
        </a:p>
      </dsp:txBody>
      <dsp:txXfrm>
        <a:off x="1456405" y="35213"/>
        <a:ext cx="1333052" cy="632319"/>
      </dsp:txXfrm>
    </dsp:sp>
    <dsp:sp modelId="{25EA17FE-AF22-457C-B382-38A4B343F9E8}">
      <dsp:nvSpPr>
        <dsp:cNvPr id="0" name=""/>
        <dsp:cNvSpPr/>
      </dsp:nvSpPr>
      <dsp:spPr>
        <a:xfrm>
          <a:off x="2790666" y="791091"/>
          <a:ext cx="1401466" cy="70073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Metro Staff Brainstorm and Test New Analysis</a:t>
          </a:r>
        </a:p>
      </dsp:txBody>
      <dsp:txXfrm>
        <a:off x="2824873" y="825298"/>
        <a:ext cx="1333052" cy="632319"/>
      </dsp:txXfrm>
    </dsp:sp>
    <dsp:sp modelId="{008031E5-22CD-4F30-9970-0B7873B815EA}">
      <dsp:nvSpPr>
        <dsp:cNvPr id="0" name=""/>
        <dsp:cNvSpPr/>
      </dsp:nvSpPr>
      <dsp:spPr>
        <a:xfrm>
          <a:off x="2790666" y="2371261"/>
          <a:ext cx="1401466" cy="70073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Engage with Community &amp; Policy Makers</a:t>
          </a:r>
        </a:p>
      </dsp:txBody>
      <dsp:txXfrm>
        <a:off x="2824873" y="2405468"/>
        <a:ext cx="1333052" cy="632319"/>
      </dsp:txXfrm>
    </dsp:sp>
    <dsp:sp modelId="{C37E0A88-68EF-4721-85C8-5192932D4036}">
      <dsp:nvSpPr>
        <dsp:cNvPr id="0" name=""/>
        <dsp:cNvSpPr/>
      </dsp:nvSpPr>
      <dsp:spPr>
        <a:xfrm>
          <a:off x="1422198" y="3161346"/>
          <a:ext cx="1401466" cy="70073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Adjust and Modify</a:t>
          </a:r>
        </a:p>
      </dsp:txBody>
      <dsp:txXfrm>
        <a:off x="1456405" y="3195553"/>
        <a:ext cx="1333052" cy="632319"/>
      </dsp:txXfrm>
    </dsp:sp>
    <dsp:sp modelId="{761AB8DC-0BC3-49D0-AD18-99284136F53B}">
      <dsp:nvSpPr>
        <dsp:cNvPr id="0" name=""/>
        <dsp:cNvSpPr/>
      </dsp:nvSpPr>
      <dsp:spPr>
        <a:xfrm>
          <a:off x="53731" y="2371261"/>
          <a:ext cx="1401466" cy="70073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Visualize</a:t>
          </a:r>
        </a:p>
      </dsp:txBody>
      <dsp:txXfrm>
        <a:off x="87938" y="2405468"/>
        <a:ext cx="1333052" cy="632319"/>
      </dsp:txXfrm>
    </dsp:sp>
    <dsp:sp modelId="{15C4B3A1-3010-4A1F-84BB-B28BC32C9474}">
      <dsp:nvSpPr>
        <dsp:cNvPr id="0" name=""/>
        <dsp:cNvSpPr/>
      </dsp:nvSpPr>
      <dsp:spPr>
        <a:xfrm>
          <a:off x="53731" y="791091"/>
          <a:ext cx="1401466" cy="700733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Engage with Community &amp; Policy Makers</a:t>
          </a:r>
        </a:p>
      </dsp:txBody>
      <dsp:txXfrm>
        <a:off x="87938" y="825298"/>
        <a:ext cx="1333052" cy="6323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FA97E-977C-4EDC-8EBA-A84676F9EC2F}">
      <dsp:nvSpPr>
        <dsp:cNvPr id="0" name=""/>
        <dsp:cNvSpPr/>
      </dsp:nvSpPr>
      <dsp:spPr>
        <a:xfrm>
          <a:off x="0" y="511"/>
          <a:ext cx="4683949" cy="1197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BDB2B-E0E3-4E78-A893-1CCC24F5CBBD}">
      <dsp:nvSpPr>
        <dsp:cNvPr id="0" name=""/>
        <dsp:cNvSpPr/>
      </dsp:nvSpPr>
      <dsp:spPr>
        <a:xfrm>
          <a:off x="362220" y="269932"/>
          <a:ext cx="658583" cy="658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E04E86-73A4-46BA-BC7C-6035D7206ED9}">
      <dsp:nvSpPr>
        <dsp:cNvPr id="0" name=""/>
        <dsp:cNvSpPr/>
      </dsp:nvSpPr>
      <dsp:spPr>
        <a:xfrm>
          <a:off x="1383025" y="511"/>
          <a:ext cx="3300923" cy="1197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Verdana" panose="020B0604030504040204" pitchFamily="34" charset="0"/>
              <a:ea typeface="Verdana" panose="020B0604030504040204" pitchFamily="34" charset="0"/>
            </a:rPr>
            <a:t>Cleaning and manipulation</a:t>
          </a:r>
        </a:p>
      </dsp:txBody>
      <dsp:txXfrm>
        <a:off x="1383025" y="511"/>
        <a:ext cx="3300923" cy="1197424"/>
      </dsp:txXfrm>
    </dsp:sp>
    <dsp:sp modelId="{68D2829E-DB7D-4DAD-B130-A992A6895637}">
      <dsp:nvSpPr>
        <dsp:cNvPr id="0" name=""/>
        <dsp:cNvSpPr/>
      </dsp:nvSpPr>
      <dsp:spPr>
        <a:xfrm>
          <a:off x="0" y="1497292"/>
          <a:ext cx="4683949" cy="1197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F871EC-BF6F-4DA0-9236-86CA75E47751}">
      <dsp:nvSpPr>
        <dsp:cNvPr id="0" name=""/>
        <dsp:cNvSpPr/>
      </dsp:nvSpPr>
      <dsp:spPr>
        <a:xfrm>
          <a:off x="362220" y="1766713"/>
          <a:ext cx="658583" cy="658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F0C593-6723-48D6-A35C-B38051F99C53}">
      <dsp:nvSpPr>
        <dsp:cNvPr id="0" name=""/>
        <dsp:cNvSpPr/>
      </dsp:nvSpPr>
      <dsp:spPr>
        <a:xfrm>
          <a:off x="1383025" y="1497292"/>
          <a:ext cx="3300923" cy="1197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Verdana" panose="020B0604030504040204" pitchFamily="34" charset="0"/>
              <a:ea typeface="Verdana" panose="020B0604030504040204" pitchFamily="34" charset="0"/>
            </a:rPr>
            <a:t>Quantitative analysis</a:t>
          </a:r>
        </a:p>
      </dsp:txBody>
      <dsp:txXfrm>
        <a:off x="1383025" y="1497292"/>
        <a:ext cx="3300923" cy="1197424"/>
      </dsp:txXfrm>
    </dsp:sp>
    <dsp:sp modelId="{1B526359-DF62-418F-8993-4B70E304B93B}">
      <dsp:nvSpPr>
        <dsp:cNvPr id="0" name=""/>
        <dsp:cNvSpPr/>
      </dsp:nvSpPr>
      <dsp:spPr>
        <a:xfrm>
          <a:off x="0" y="2994073"/>
          <a:ext cx="4683949" cy="11974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D06EB-9EF9-4C59-97EC-143EBF07FDF6}">
      <dsp:nvSpPr>
        <dsp:cNvPr id="0" name=""/>
        <dsp:cNvSpPr/>
      </dsp:nvSpPr>
      <dsp:spPr>
        <a:xfrm>
          <a:off x="362220" y="3263494"/>
          <a:ext cx="658583" cy="658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A7A16-AD6C-45FA-87B9-E13BF931D01C}">
      <dsp:nvSpPr>
        <dsp:cNvPr id="0" name=""/>
        <dsp:cNvSpPr/>
      </dsp:nvSpPr>
      <dsp:spPr>
        <a:xfrm>
          <a:off x="1383025" y="2994073"/>
          <a:ext cx="3300923" cy="1197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27" tIns="126727" rIns="126727" bIns="12672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Verdana" panose="020B0604030504040204" pitchFamily="34" charset="0"/>
              <a:ea typeface="Verdana" panose="020B0604030504040204" pitchFamily="34" charset="0"/>
            </a:rPr>
            <a:t>Qualitative/text analysis</a:t>
          </a:r>
        </a:p>
      </dsp:txBody>
      <dsp:txXfrm>
        <a:off x="1383025" y="2994073"/>
        <a:ext cx="3300923" cy="1197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This may change. Planning to do introductions, frame the talk as one about why R/programming generally is useful in transit planning. Iteration, improvement, integration. Introduce case studies. Acknowledge that R is used on many other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Data science is evolving at KCM. We are building skills and internal support for rigorous analysis and the use of coding tools in our workflows. No one has a background in CS, so we take a “learn and teach on the job” approach to building a DS culture.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One of the many ways where we use R and our community of support is our accessibility analysis. Before diving in to how we do our analysis, I want to make sure that everyone knows what I mean when I’m talking about accessibility and why it’s an important part of transit planning.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Accessibility is important to measure because it can determine how much of a person’s travel needs can be completed on an existing or planned transit network. Metro’s strategic plan calls for annual measurements in the change in county-wide transit accessibility.</a:t>
            </a:r>
          </a:p>
          <a:p>
            <a:pPr marL="0" lvl="0" indent="0">
              <a:buNone/>
            </a:pPr>
            <a:endParaRPr/>
          </a:p>
          <a:p>
            <a:pPr marL="0" lvl="0" indent="0">
              <a:buNone/>
            </a:pPr>
            <a:r>
              <a:t>At a theoretical level, accessibility is very simple. However, the process of measuring transit accessibility requires iteration. This is where R plays a critical role, as traditional transit planning tools require planners to manually select analysis locations, which is not possible at a county-wide scale.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r5R is a network based routing tool that uses a java backend, the Open Street Map Network and the GTFS to allow analysts to model time-based travel for different modes of transportation. Allows for use of different decay functions ( a quick trip to a destination is worth more than a long trip).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Led by guiding principles of Metro set forth in Mobility Framework</a:t>
            </a:r>
          </a:p>
          <a:p>
            <a:pPr marL="228600" indent="-228600">
              <a:buAutoNum type="arabicPeriod"/>
            </a:pPr>
            <a:r>
              <a:rPr lang="en-US" dirty="0"/>
              <a:t>Informed by Equity Cabinet</a:t>
            </a:r>
          </a:p>
          <a:p>
            <a:pPr marL="228600" indent="-228600">
              <a:buAutoNum type="arabicPeriod"/>
            </a:pPr>
            <a:r>
              <a:rPr lang="en-US" dirty="0"/>
              <a:t>RTC</a:t>
            </a:r>
          </a:p>
          <a:p>
            <a:pPr marL="228600" indent="-228600">
              <a:buAutoNum type="arabicPeriod"/>
            </a:pPr>
            <a:r>
              <a:rPr lang="en-US" dirty="0"/>
              <a:t>SG TF</a:t>
            </a:r>
          </a:p>
          <a:p>
            <a:pPr marL="228600" indent="-228600">
              <a:buAutoNum type="arabicPeriod"/>
            </a:pPr>
            <a:r>
              <a:rPr lang="en-US" dirty="0"/>
              <a:t>Objectives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F0254-5D7A-E24F-B646-2A5FBDBFD4F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75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King County Metro relies </a:t>
            </a:r>
            <a:r>
              <a:rPr lang="en-US" u="sng" dirty="0"/>
              <a:t>heavily</a:t>
            </a:r>
            <a:r>
              <a:rPr lang="en-US" dirty="0"/>
              <a:t> on Power BI as a data visualization tool, but Power BI offers limited or clunky ways of manipulating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Particularly when trying to work with data that refresh regularly – applying the same steps to the data every time and changing syntax when needed is MUCH easier than working through point-and-click nature of Power BI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F0254-5D7A-E24F-B646-2A5FBDBFD4F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006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Great data visualization tool, but are differences across groups meaningful or statistical noise?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F0254-5D7A-E24F-B646-2A5FBDBFD4F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5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A148B-F19D-4BD6-AD3D-A6B85E692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103244-304E-481D-B292-C57166C827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8056AE-00AB-46C5-8E44-36769D87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526B9-D76F-42FF-9A90-E0FC402F1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B2E91-2DCE-4D32-804C-3C6F7D839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0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B01F4-5335-40A1-9FBB-78872D53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5B23BC-9C25-492D-9D3F-CCF308B8A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781C8-8EAA-4404-BFEB-A1E8F994E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7FA16-4994-4BB3-971D-84A1E571A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68620-05B5-4A16-AD32-117F8540E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193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BCD363-5395-467A-ADCF-A47B30CFC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9D66FE-3037-493A-BE84-7E139090A1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CC1B3-7DE1-4FE5-B06C-A104752F0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DCD98C-DB67-491C-97F1-4F45FE397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35C36-CAB8-4216-A2CF-A6949649E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87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19A82F6-52F0-5448-8FBD-D803B8AFF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482" y="4697813"/>
            <a:ext cx="3740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rgbClr val="26328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58A630-A5C5-B14C-8889-6A397C59CC40}"/>
              </a:ext>
            </a:extLst>
          </p:cNvPr>
          <p:cNvSpPr/>
          <p:nvPr/>
        </p:nvSpPr>
        <p:spPr>
          <a:xfrm>
            <a:off x="-16668" y="-26465"/>
            <a:ext cx="9169812" cy="11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30EB42B-2C61-6A47-9839-FD91DCA21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50" y="319673"/>
            <a:ext cx="6668596" cy="592302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100" b="1" i="0" spc="23" baseline="0">
                <a:solidFill>
                  <a:srgbClr val="26328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Page Title Style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7318049-EB44-0447-B9A8-2B5E990B3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758" y="1169599"/>
            <a:ext cx="2309617" cy="66758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500" b="1">
                <a:solidFill>
                  <a:srgbClr val="4E45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8E20FE5-4CAD-5A41-BFA0-1246E7838A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2303" y="1168541"/>
            <a:ext cx="2329517" cy="68919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lang="en-US" sz="1500" b="1" kern="1200" dirty="0">
                <a:solidFill>
                  <a:srgbClr val="4E45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5CB9"/>
              </a:buClr>
              <a:buSzPct val="120000"/>
              <a:buFont typeface="Arial" panose="020B0604020202020204" pitchFamily="34" charset="0"/>
              <a:buNone/>
            </a:pPr>
            <a:r>
              <a:rPr lang="en-US"/>
              <a:t>Header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80157CC-C557-4C49-919B-4DF25FC925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9758" y="1857737"/>
            <a:ext cx="2309617" cy="2212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05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825"/>
            </a:lvl4pPr>
            <a:lvl5pPr>
              <a:lnSpc>
                <a:spcPct val="100000"/>
              </a:lnSpc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1AEB4F5-B1EE-B347-96A6-79B055737D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1804" y="1857737"/>
            <a:ext cx="2309617" cy="2212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05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825"/>
            </a:lvl4pPr>
            <a:lvl5pPr>
              <a:lnSpc>
                <a:spcPct val="100000"/>
              </a:lnSpc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9D3350A-7908-A34B-832D-3E68D7089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52525" y="1857737"/>
            <a:ext cx="2309617" cy="2212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05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825"/>
            </a:lvl4pPr>
            <a:lvl5pPr>
              <a:lnSpc>
                <a:spcPct val="100000"/>
              </a:lnSpc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DE189133-2CAE-BE43-81DC-56CE76BC45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55687" y="1185735"/>
            <a:ext cx="2309617" cy="66758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500" b="1">
                <a:solidFill>
                  <a:srgbClr val="4E45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008915" y="1188721"/>
            <a:ext cx="0" cy="2867297"/>
          </a:xfrm>
          <a:prstGeom prst="line">
            <a:avLst/>
          </a:prstGeom>
          <a:ln w="25400" cap="rnd">
            <a:solidFill>
              <a:srgbClr val="263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44885" y="1185455"/>
            <a:ext cx="0" cy="2867297"/>
          </a:xfrm>
          <a:prstGeom prst="line">
            <a:avLst/>
          </a:prstGeom>
          <a:ln w="25400" cap="rnd">
            <a:solidFill>
              <a:srgbClr val="263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212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215585-CDF8-6945-902E-45C2F7BFF50A}"/>
              </a:ext>
            </a:extLst>
          </p:cNvPr>
          <p:cNvSpPr/>
          <p:nvPr/>
        </p:nvSpPr>
        <p:spPr>
          <a:xfrm rot="10800000">
            <a:off x="-7662" y="0"/>
            <a:ext cx="9151658" cy="4004465"/>
          </a:xfrm>
          <a:prstGeom prst="rect">
            <a:avLst/>
          </a:prstGeom>
          <a:solidFill>
            <a:srgbClr val="263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9DF50-EA59-6F4A-B788-9BCF31751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258" y="752554"/>
            <a:ext cx="3024534" cy="1213061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2100" b="1" i="0" spc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Presentation Title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6479-E824-7A45-9117-46CB96CBB8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9620" y="2101241"/>
            <a:ext cx="4378112" cy="95372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225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/>
              <a:t>Click to edit </a:t>
            </a:r>
            <a:r>
              <a:rPr lang="en-US" err="1"/>
              <a:t>subheader</a:t>
            </a:r>
            <a:r>
              <a:rPr lang="en-US"/>
              <a:t> 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02DC3-8BC7-1348-9218-BDEFEBAC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58" y="4218252"/>
            <a:ext cx="1992111" cy="888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19CBF22-201C-6C42-9C30-C18F6557C29E}"/>
              </a:ext>
            </a:extLst>
          </p:cNvPr>
          <p:cNvSpPr/>
          <p:nvPr/>
        </p:nvSpPr>
        <p:spPr>
          <a:xfrm>
            <a:off x="-16738" y="4004465"/>
            <a:ext cx="9169812" cy="11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97573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60">
          <p15:clr>
            <a:srgbClr val="FBAE40"/>
          </p15:clr>
        </p15:guide>
        <p15:guide id="2" pos="7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19A82F6-52F0-5448-8FBD-D803B8AFF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482" y="4697813"/>
            <a:ext cx="3740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26328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58A630-A5C5-B14C-8889-6A397C59CC40}"/>
              </a:ext>
            </a:extLst>
          </p:cNvPr>
          <p:cNvSpPr/>
          <p:nvPr/>
        </p:nvSpPr>
        <p:spPr>
          <a:xfrm>
            <a:off x="-16668" y="-26465"/>
            <a:ext cx="9169812" cy="11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30EB42B-2C61-6A47-9839-FD91DCA21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50" y="319673"/>
            <a:ext cx="6668596" cy="592302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100" b="1" i="0" spc="23" baseline="0">
                <a:solidFill>
                  <a:srgbClr val="26328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Page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F60BB54-FB1A-744A-89B1-ACAA06ABC1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319" y="1141526"/>
            <a:ext cx="2306243" cy="293123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05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825"/>
            </a:lvl4pPr>
            <a:lvl5pPr>
              <a:lnSpc>
                <a:spcPct val="100000"/>
              </a:lnSpc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6F3C6651-CD6F-3241-89BB-E6A7627AF289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3765982" y="1141526"/>
            <a:ext cx="4827950" cy="293160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340828" y="1185455"/>
            <a:ext cx="0" cy="2867297"/>
          </a:xfrm>
          <a:prstGeom prst="line">
            <a:avLst/>
          </a:prstGeom>
          <a:ln w="25400" cap="rnd">
            <a:solidFill>
              <a:srgbClr val="263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276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19A82F6-52F0-5448-8FBD-D803B8AFF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482" y="4697813"/>
            <a:ext cx="3740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26328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F2A48FF8-00AE-0243-A6B1-4235FC2DCC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351381-F5B4-A745-B071-B83687DA4DB4}"/>
              </a:ext>
            </a:extLst>
          </p:cNvPr>
          <p:cNvSpPr/>
          <p:nvPr/>
        </p:nvSpPr>
        <p:spPr>
          <a:xfrm>
            <a:off x="-16668" y="-26465"/>
            <a:ext cx="9169812" cy="11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CF6EFF-1816-CD40-9ADC-53321CD9A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50" y="319673"/>
            <a:ext cx="6668596" cy="592302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100" b="1" i="0" spc="23" baseline="0">
                <a:solidFill>
                  <a:srgbClr val="26328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Page Title Style</a:t>
            </a:r>
          </a:p>
        </p:txBody>
      </p:sp>
      <p:sp>
        <p:nvSpPr>
          <p:cNvPr id="9" name="Text Placeholder 69">
            <a:extLst>
              <a:ext uri="{FF2B5EF4-FFF2-40B4-BE49-F238E27FC236}">
                <a16:creationId xmlns:a16="http://schemas.microsoft.com/office/drawing/2014/main" id="{FD9BCF11-AAE0-DB48-9992-1F7210BCA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450" y="1122100"/>
            <a:ext cx="7645390" cy="29306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263287"/>
              </a:buClr>
              <a:defRPr sz="1500">
                <a:solidFill>
                  <a:srgbClr val="4E45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500">
                <a:solidFill>
                  <a:srgbClr val="4E4540"/>
                </a:solidFill>
              </a:defRPr>
            </a:lvl2pPr>
            <a:lvl3pPr>
              <a:defRPr>
                <a:solidFill>
                  <a:srgbClr val="4E4540"/>
                </a:solidFill>
              </a:defRPr>
            </a:lvl3pPr>
            <a:lvl4pPr>
              <a:defRPr>
                <a:solidFill>
                  <a:srgbClr val="4E4540"/>
                </a:solidFill>
              </a:defRPr>
            </a:lvl4pPr>
            <a:lvl5pPr>
              <a:defRPr>
                <a:solidFill>
                  <a:srgbClr val="4E45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883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608F5F-51EF-7C47-828E-22A3C38959B9}"/>
              </a:ext>
            </a:extLst>
          </p:cNvPr>
          <p:cNvSpPr/>
          <p:nvPr/>
        </p:nvSpPr>
        <p:spPr>
          <a:xfrm>
            <a:off x="0" y="0"/>
            <a:ext cx="9144000" cy="4469947"/>
          </a:xfrm>
          <a:prstGeom prst="rect">
            <a:avLst/>
          </a:prstGeom>
          <a:solidFill>
            <a:srgbClr val="263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highlight>
                <a:srgbClr val="263287"/>
              </a:highligh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72394"/>
            <a:ext cx="7886700" cy="994172"/>
          </a:xfrm>
        </p:spPr>
        <p:txBody>
          <a:bodyPr/>
          <a:lstStyle>
            <a:lvl1pPr algn="ctr">
              <a:defRPr>
                <a:solidFill>
                  <a:srgbClr val="F1B02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8FF8-00AE-0243-A6B1-4235FC2DCC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38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 -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608F5F-51EF-7C47-828E-22A3C38959B9}"/>
              </a:ext>
            </a:extLst>
          </p:cNvPr>
          <p:cNvSpPr/>
          <p:nvPr/>
        </p:nvSpPr>
        <p:spPr>
          <a:xfrm>
            <a:off x="0" y="0"/>
            <a:ext cx="9144000" cy="4469947"/>
          </a:xfrm>
          <a:prstGeom prst="rect">
            <a:avLst/>
          </a:prstGeom>
          <a:solidFill>
            <a:srgbClr val="F1B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72394"/>
            <a:ext cx="7886700" cy="99417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A48FF8-00AE-0243-A6B1-4235FC2DCC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94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19A82F6-52F0-5448-8FBD-D803B8AFF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482" y="4697813"/>
            <a:ext cx="3740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rgbClr val="26328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F2A48FF8-00AE-0243-A6B1-4235FC2DCC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58A630-A5C5-B14C-8889-6A397C59CC40}"/>
              </a:ext>
            </a:extLst>
          </p:cNvPr>
          <p:cNvSpPr/>
          <p:nvPr/>
        </p:nvSpPr>
        <p:spPr>
          <a:xfrm>
            <a:off x="-16668" y="-26465"/>
            <a:ext cx="9169812" cy="11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30EB42B-2C61-6A47-9839-FD91DCA21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50" y="319673"/>
            <a:ext cx="6668596" cy="592302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100" b="1" i="0" spc="23" baseline="0">
                <a:solidFill>
                  <a:srgbClr val="26328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Page Title Style</a:t>
            </a:r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57318049-EB44-0447-B9A8-2B5E990B3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9758" y="1169599"/>
            <a:ext cx="2309617" cy="66758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500" b="1">
                <a:solidFill>
                  <a:srgbClr val="4E45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98E20FE5-4CAD-5A41-BFA0-1246E7838A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2303" y="1168541"/>
            <a:ext cx="2329517" cy="68919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lang="en-US" sz="1500" b="1" kern="1200" dirty="0">
                <a:solidFill>
                  <a:srgbClr val="4E45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5CB9"/>
              </a:buClr>
              <a:buSzPct val="120000"/>
              <a:buFont typeface="Arial" panose="020B0604020202020204" pitchFamily="34" charset="0"/>
              <a:buNone/>
            </a:pPr>
            <a:r>
              <a:rPr lang="en-US"/>
              <a:t>Header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A80157CC-C557-4C49-919B-4DF25FC925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9758" y="1857737"/>
            <a:ext cx="2309617" cy="2212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05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825"/>
            </a:lvl4pPr>
            <a:lvl5pPr>
              <a:lnSpc>
                <a:spcPct val="100000"/>
              </a:lnSpc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1AEB4F5-B1EE-B347-96A6-79B055737D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31804" y="1857737"/>
            <a:ext cx="2309617" cy="2212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05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825"/>
            </a:lvl4pPr>
            <a:lvl5pPr>
              <a:lnSpc>
                <a:spcPct val="100000"/>
              </a:lnSpc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E9D3350A-7908-A34B-832D-3E68D708941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52525" y="1857737"/>
            <a:ext cx="2309617" cy="22124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05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825"/>
            </a:lvl4pPr>
            <a:lvl5pPr>
              <a:lnSpc>
                <a:spcPct val="100000"/>
              </a:lnSpc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DE189133-2CAE-BE43-81DC-56CE76BC45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55687" y="1185735"/>
            <a:ext cx="2309617" cy="667586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1500" b="1">
                <a:solidFill>
                  <a:srgbClr val="4E45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008915" y="1188721"/>
            <a:ext cx="0" cy="2867297"/>
          </a:xfrm>
          <a:prstGeom prst="line">
            <a:avLst/>
          </a:prstGeom>
          <a:ln w="25400" cap="rnd">
            <a:solidFill>
              <a:srgbClr val="263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44885" y="1185455"/>
            <a:ext cx="0" cy="2867297"/>
          </a:xfrm>
          <a:prstGeom prst="line">
            <a:avLst/>
          </a:prstGeom>
          <a:ln w="25400" cap="rnd">
            <a:solidFill>
              <a:srgbClr val="263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4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19A82F6-52F0-5448-8FBD-D803B8AFF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482" y="4697813"/>
            <a:ext cx="3740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26328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F2A48FF8-00AE-0243-A6B1-4235FC2DCC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58A630-A5C5-B14C-8889-6A397C59CC40}"/>
              </a:ext>
            </a:extLst>
          </p:cNvPr>
          <p:cNvSpPr/>
          <p:nvPr/>
        </p:nvSpPr>
        <p:spPr>
          <a:xfrm>
            <a:off x="-16668" y="-26465"/>
            <a:ext cx="9169812" cy="11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30EB42B-2C61-6A47-9839-FD91DCA21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50" y="319673"/>
            <a:ext cx="6668596" cy="592302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100" b="1" i="0" spc="23" baseline="0">
                <a:solidFill>
                  <a:srgbClr val="26328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Page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F60BB54-FB1A-744A-89B1-ACAA06ABC1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319" y="1141526"/>
            <a:ext cx="2306243" cy="293123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05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825"/>
            </a:lvl4pPr>
            <a:lvl5pPr>
              <a:lnSpc>
                <a:spcPct val="100000"/>
              </a:lnSpc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99F3BD8-F31E-1243-A72A-D31F0AAC6DE7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3765982" y="1141810"/>
            <a:ext cx="4827500" cy="2931319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40828" y="1185455"/>
            <a:ext cx="0" cy="2867297"/>
          </a:xfrm>
          <a:prstGeom prst="line">
            <a:avLst/>
          </a:prstGeom>
          <a:ln w="25400" cap="rnd">
            <a:solidFill>
              <a:srgbClr val="263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489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C2FAB-106C-4BF2-A084-4F54C96B8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8915D-4A28-4A60-8475-A7A22ED8F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4EE76-22B7-4712-95C1-B3D0385F8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52B92-7F4A-4941-93DC-DACD8E17E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1AA4D-17A6-4E58-810F-6B4764F08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799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19A82F6-52F0-5448-8FBD-D803B8AFF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482" y="4697813"/>
            <a:ext cx="3740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26328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F2A48FF8-00AE-0243-A6B1-4235FC2DCC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58A630-A5C5-B14C-8889-6A397C59CC40}"/>
              </a:ext>
            </a:extLst>
          </p:cNvPr>
          <p:cNvSpPr/>
          <p:nvPr/>
        </p:nvSpPr>
        <p:spPr>
          <a:xfrm>
            <a:off x="-16668" y="-26465"/>
            <a:ext cx="9169812" cy="11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30EB42B-2C61-6A47-9839-FD91DCA21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50" y="319673"/>
            <a:ext cx="6668596" cy="592302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100" b="1" i="0" spc="23" baseline="0">
                <a:solidFill>
                  <a:srgbClr val="26328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Page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F60BB54-FB1A-744A-89B1-ACAA06ABC1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319" y="1141526"/>
            <a:ext cx="2306243" cy="293123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05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825"/>
            </a:lvl4pPr>
            <a:lvl5pPr>
              <a:lnSpc>
                <a:spcPct val="100000"/>
              </a:lnSpc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6F3C6651-CD6F-3241-89BB-E6A7627AF289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3765982" y="1141526"/>
            <a:ext cx="4827950" cy="293160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40828" y="1185455"/>
            <a:ext cx="0" cy="2867297"/>
          </a:xfrm>
          <a:prstGeom prst="line">
            <a:avLst/>
          </a:prstGeom>
          <a:ln w="25400" cap="rnd">
            <a:solidFill>
              <a:srgbClr val="263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87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19A82F6-52F0-5448-8FBD-D803B8AFF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482" y="4697813"/>
            <a:ext cx="3740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26328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F2A48FF8-00AE-0243-A6B1-4235FC2DCCB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58A630-A5C5-B14C-8889-6A397C59CC40}"/>
              </a:ext>
            </a:extLst>
          </p:cNvPr>
          <p:cNvSpPr/>
          <p:nvPr/>
        </p:nvSpPr>
        <p:spPr>
          <a:xfrm>
            <a:off x="-16668" y="-26465"/>
            <a:ext cx="9169812" cy="11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30EB42B-2C61-6A47-9839-FD91DCA21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50" y="319673"/>
            <a:ext cx="6668596" cy="592302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100" b="1" i="0" spc="23" baseline="0">
                <a:solidFill>
                  <a:srgbClr val="26328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Page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F60BB54-FB1A-744A-89B1-ACAA06ABC1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319" y="1141526"/>
            <a:ext cx="2306243" cy="293123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05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825"/>
            </a:lvl4pPr>
            <a:lvl5pPr>
              <a:lnSpc>
                <a:spcPct val="100000"/>
              </a:lnSpc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340828" y="1185455"/>
            <a:ext cx="0" cy="2867297"/>
          </a:xfrm>
          <a:prstGeom prst="line">
            <a:avLst/>
          </a:prstGeom>
          <a:ln w="25400" cap="rnd">
            <a:solidFill>
              <a:srgbClr val="263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A9ADEB-7E88-1245-98C0-DC5694096D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39754" y="1141810"/>
            <a:ext cx="4828032" cy="2928365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98649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B215585-CDF8-6945-902E-45C2F7BFF50A}"/>
              </a:ext>
            </a:extLst>
          </p:cNvPr>
          <p:cNvSpPr/>
          <p:nvPr userDrawn="1"/>
        </p:nvSpPr>
        <p:spPr>
          <a:xfrm rot="10800000">
            <a:off x="-7662" y="0"/>
            <a:ext cx="9151658" cy="4004465"/>
          </a:xfrm>
          <a:prstGeom prst="rect">
            <a:avLst/>
          </a:prstGeom>
          <a:solidFill>
            <a:srgbClr val="2632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9DF50-EA59-6F4A-B788-9BCF31751A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2258" y="752554"/>
            <a:ext cx="3024534" cy="1213061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2100" b="1" i="0" spc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Presentation Title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746479-E824-7A45-9117-46CB96CBB8D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89620" y="2101241"/>
            <a:ext cx="4378112" cy="953721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450"/>
              </a:spcBef>
              <a:spcAft>
                <a:spcPts val="225"/>
              </a:spcAft>
              <a:buClrTx/>
              <a:buSzTx/>
              <a:buFont typeface="Arial" panose="020B0604020202020204" pitchFamily="34" charset="0"/>
              <a:buNone/>
              <a:tabLst/>
              <a:defRPr sz="15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 dirty="0" err="1"/>
              <a:t>subheader</a:t>
            </a:r>
            <a:r>
              <a:rPr lang="en-US" dirty="0"/>
              <a:t>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9CBF22-201C-6C42-9C30-C18F6557C29E}"/>
              </a:ext>
            </a:extLst>
          </p:cNvPr>
          <p:cNvSpPr/>
          <p:nvPr userDrawn="1"/>
        </p:nvSpPr>
        <p:spPr>
          <a:xfrm>
            <a:off x="-16738" y="4004465"/>
            <a:ext cx="9169812" cy="11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733322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60">
          <p15:clr>
            <a:srgbClr val="FBAE40"/>
          </p15:clr>
        </p15:guide>
        <p15:guide id="2" pos="7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19A82F6-52F0-5448-8FBD-D803B8AFF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482" y="4697813"/>
            <a:ext cx="3740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26328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F2A48FF8-00AE-0243-A6B1-4235FC2DCC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351381-F5B4-A745-B071-B83687DA4DB4}"/>
              </a:ext>
            </a:extLst>
          </p:cNvPr>
          <p:cNvSpPr/>
          <p:nvPr userDrawn="1"/>
        </p:nvSpPr>
        <p:spPr>
          <a:xfrm>
            <a:off x="-16668" y="-26465"/>
            <a:ext cx="9169812" cy="11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2CF6EFF-1816-CD40-9ADC-53321CD9A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50" y="319673"/>
            <a:ext cx="6668596" cy="592302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100" b="1" i="0" spc="23" baseline="0">
                <a:solidFill>
                  <a:srgbClr val="26328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Page Title Style</a:t>
            </a:r>
          </a:p>
        </p:txBody>
      </p:sp>
      <p:sp>
        <p:nvSpPr>
          <p:cNvPr id="9" name="Text Placeholder 69">
            <a:extLst>
              <a:ext uri="{FF2B5EF4-FFF2-40B4-BE49-F238E27FC236}">
                <a16:creationId xmlns:a16="http://schemas.microsoft.com/office/drawing/2014/main" id="{FD9BCF11-AAE0-DB48-9992-1F7210BCA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450" y="1122100"/>
            <a:ext cx="7645390" cy="293067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Clr>
                <a:srgbClr val="263287"/>
              </a:buClr>
              <a:defRPr sz="1500">
                <a:solidFill>
                  <a:srgbClr val="4E454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500">
                <a:solidFill>
                  <a:srgbClr val="4E4540"/>
                </a:solidFill>
              </a:defRPr>
            </a:lvl2pPr>
            <a:lvl3pPr>
              <a:defRPr>
                <a:solidFill>
                  <a:srgbClr val="4E4540"/>
                </a:solidFill>
              </a:defRPr>
            </a:lvl3pPr>
            <a:lvl4pPr>
              <a:defRPr>
                <a:solidFill>
                  <a:srgbClr val="4E4540"/>
                </a:solidFill>
              </a:defRPr>
            </a:lvl4pPr>
            <a:lvl5pPr>
              <a:defRPr>
                <a:solidFill>
                  <a:srgbClr val="4E4540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7474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6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19A82F6-52F0-5448-8FBD-D803B8AFF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482" y="4697813"/>
            <a:ext cx="3740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>
                <a:solidFill>
                  <a:srgbClr val="26328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F2A48FF8-00AE-0243-A6B1-4235FC2DCCB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58A630-A5C5-B14C-8889-6A397C59CC40}"/>
              </a:ext>
            </a:extLst>
          </p:cNvPr>
          <p:cNvSpPr/>
          <p:nvPr userDrawn="1"/>
        </p:nvSpPr>
        <p:spPr>
          <a:xfrm>
            <a:off x="-16668" y="-26465"/>
            <a:ext cx="9169812" cy="1165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30EB42B-2C61-6A47-9839-FD91DCA212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750" y="319673"/>
            <a:ext cx="6668596" cy="592302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100" b="1" i="0" spc="23" baseline="0">
                <a:solidFill>
                  <a:srgbClr val="263287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Page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2F60BB54-FB1A-744A-89B1-ACAA06ABC1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319" y="1141526"/>
            <a:ext cx="2306243" cy="2931233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050"/>
            </a:lvl2pPr>
            <a:lvl3pPr>
              <a:lnSpc>
                <a:spcPct val="100000"/>
              </a:lnSpc>
              <a:defRPr sz="900"/>
            </a:lvl3pPr>
            <a:lvl4pPr>
              <a:lnSpc>
                <a:spcPct val="100000"/>
              </a:lnSpc>
              <a:defRPr sz="825"/>
            </a:lvl4pPr>
            <a:lvl5pPr>
              <a:lnSpc>
                <a:spcPct val="100000"/>
              </a:lnSpc>
              <a:defRPr sz="7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99F3BD8-F31E-1243-A72A-D31F0AAC6DE7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3765982" y="1141810"/>
            <a:ext cx="4827500" cy="2931319"/>
          </a:xfrm>
        </p:spPr>
        <p:txBody>
          <a:bodyPr/>
          <a:lstStyle/>
          <a:p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3340828" y="1185455"/>
            <a:ext cx="0" cy="2867297"/>
          </a:xfrm>
          <a:prstGeom prst="line">
            <a:avLst/>
          </a:prstGeom>
          <a:ln w="25400" cap="rnd">
            <a:solidFill>
              <a:srgbClr val="2632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795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9B479-8F37-42C1-A44F-64D2B862818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7B45A0-7BBA-4322-8356-D7F921D063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47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5C1A-BE02-4BD3-8D5D-54444F74C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9B00B-FAEC-4A57-B82A-F88CC4727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8FF8E-4BA6-410C-978F-4A21218B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DCB4D-7864-4C3B-8A96-B56FE2C8C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15BEB-EBDC-431E-B97E-EFA6C2932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08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9EED-E775-4D66-B1DC-A5F0A4C4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56811-27D9-479A-90A9-5AC239068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4C0B6-DE6C-4048-AF48-0952271B06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16077-227B-4245-B5B7-9FFE59BA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4422C-F02C-4DD2-B3AB-AB2F3A705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9659D-540B-419F-A81C-722AAFAC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44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46EBE-CB04-4E8F-AA4A-DC97DC642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2BEBE-E3EE-4AA4-BAD1-60E0742A5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32409-B682-4C02-B38A-FCDCA3F3B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8F8E7A-2B51-459E-8BBB-2335A3DC2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4FB2B8-6532-47D9-BC16-BBE02F633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D86198-3E7C-4456-949A-E7D40ABA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EA5BD-592B-4F4B-8FBA-F5F63B29C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438F5-70E9-403E-BB0C-F16040D76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62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D3A3C-62AF-4461-B89D-BF5F9715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D95FD3-5C45-4E4D-ACC9-750E85D93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80D5AF-5A7B-4B22-AE9D-4529500D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1866A-3E56-4BC6-B8EF-C76E1E90D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51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EDF870-BE50-477F-87E6-4BC2875EE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B74C3-E445-409A-8AF6-97CCC995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97C4A-BDF9-4D41-9F92-9C00BE7B6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7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E4FD-FD89-40F6-B068-16D8736C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7CD31-F004-4A5C-9EB8-E4D500EB9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1B929-0170-4CDC-BC9D-3FD997B105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99515-99B6-47CB-9216-EDAC78AD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C77C3D-AF99-440D-9648-E7970F2F8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BA03EE-4239-4D02-B832-D07350BD4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C823-172C-45F9-9A78-BEDDD571C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3EE8F2-8519-492B-AB5A-66FD9A9780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DCB93-87BA-4EE2-9682-C65735DDD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FC8C5-59BC-4E36-9F70-AA397858A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6311F-8648-4487-A8F1-F7D5BF609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00F42-6574-42FF-B305-69DB12EB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90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9FF103-14F3-4140-9500-465A407E0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01543-4A37-4EF2-A4EB-278175BF5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6231-5DDB-4583-BDA4-BEC91DBA0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10E485-EB95-4466-B34A-8ED078CFB2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852EA-9291-401F-997B-9C795775A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72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A75F15-9D49-254C-80F8-4394510F59FC}"/>
              </a:ext>
            </a:extLst>
          </p:cNvPr>
          <p:cNvSpPr/>
          <p:nvPr/>
        </p:nvSpPr>
        <p:spPr>
          <a:xfrm>
            <a:off x="-15317" y="-8681"/>
            <a:ext cx="9159317" cy="44750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635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E76F3D-E55D-4840-8E72-A785C515B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1A2F-03F2-B149-9BB8-EE69B3DDC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29018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DB53E-8B7C-F047-B036-638923AFAD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93482" y="4697813"/>
            <a:ext cx="3740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>
                <a:solidFill>
                  <a:srgbClr val="263287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fld id="{F2A48FF8-00AE-0243-A6B1-4235FC2DCCB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86B72-7903-E648-8268-3472977B02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6981" y="4601220"/>
            <a:ext cx="1162249" cy="41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45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100" b="1" i="0" kern="1200">
          <a:solidFill>
            <a:srgbClr val="263287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263287"/>
        </a:buClr>
        <a:buSzPct val="120000"/>
        <a:buFont typeface="Arial" panose="020B0604020202020204" pitchFamily="34" charset="0"/>
        <a:buChar char="•"/>
        <a:defRPr sz="2100" kern="1200">
          <a:solidFill>
            <a:srgbClr val="4E454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263287"/>
        </a:buClr>
        <a:buSzPct val="120000"/>
        <a:buFont typeface="Arial" panose="020B0604020202020204" pitchFamily="34" charset="0"/>
        <a:buChar char="•"/>
        <a:defRPr sz="1800" kern="1200">
          <a:solidFill>
            <a:srgbClr val="4E454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263287"/>
        </a:buClr>
        <a:buSzPct val="100000"/>
        <a:buFont typeface="Courier New" panose="02070309020205020404" pitchFamily="49" charset="0"/>
        <a:buChar char="o"/>
        <a:defRPr sz="1500" kern="1200">
          <a:solidFill>
            <a:srgbClr val="4E454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263287"/>
        </a:buClr>
        <a:buSzPct val="100000"/>
        <a:buFont typeface="Courier New" panose="02070309020205020404" pitchFamily="49" charset="0"/>
        <a:buChar char="o"/>
        <a:defRPr sz="1350" kern="1200">
          <a:solidFill>
            <a:srgbClr val="4E454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263287"/>
        </a:buClr>
        <a:buSzPct val="100000"/>
        <a:buFont typeface="Courier New" panose="02070309020205020404" pitchFamily="49" charset="0"/>
        <a:buChar char="o"/>
        <a:defRPr sz="1350" kern="1200">
          <a:solidFill>
            <a:srgbClr val="4E4540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peagit.github.io/r5r/index.html" TargetMode="Externa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king-county-metro.shinyapps.io/accessibility-demo/" TargetMode="Externa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258" y="752554"/>
            <a:ext cx="5380624" cy="1213061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Measuring </a:t>
            </a:r>
            <a:r>
              <a:rPr dirty="0"/>
              <a:t>Transit Accessibility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br/>
            <a:br/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 quick look at r5r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pPr lvl="0"/>
            <a:r>
              <a:rPr sz="1800" dirty="0"/>
              <a:t>Requires:</a:t>
            </a:r>
          </a:p>
          <a:p>
            <a:pPr lvl="1"/>
            <a:r>
              <a:rPr sz="1800" dirty="0"/>
              <a:t>Open Street Map network file</a:t>
            </a:r>
          </a:p>
          <a:p>
            <a:pPr lvl="1"/>
            <a:r>
              <a:rPr lang="en-US" sz="1800" dirty="0"/>
              <a:t>O</a:t>
            </a:r>
            <a:r>
              <a:rPr sz="1800" dirty="0"/>
              <a:t>rigin and destination points</a:t>
            </a:r>
          </a:p>
          <a:p>
            <a:pPr lvl="1"/>
            <a:r>
              <a:rPr sz="1800" dirty="0"/>
              <a:t>General Transit Feed Specifications (GTFS)</a:t>
            </a:r>
          </a:p>
          <a:p>
            <a:pPr lvl="0"/>
            <a:r>
              <a:rPr sz="1800" dirty="0"/>
              <a:t>Works well with the </a:t>
            </a:r>
            <a:r>
              <a:rPr sz="1800" dirty="0" err="1"/>
              <a:t>purrr</a:t>
            </a:r>
            <a:r>
              <a:rPr sz="1800" dirty="0"/>
              <a:t> library</a:t>
            </a:r>
          </a:p>
          <a:p>
            <a:pPr lvl="0"/>
            <a:r>
              <a:rPr sz="1800" dirty="0"/>
              <a:t>Implements decay curves to model how people perceive opportunities (a quick trip to a destination is worth more than a long trip).</a:t>
            </a:r>
          </a:p>
          <a:p>
            <a:pPr lvl="0"/>
            <a:r>
              <a:rPr sz="1800" dirty="0"/>
              <a:t>Full documentation available </a:t>
            </a:r>
            <a:r>
              <a:rPr sz="1800" dirty="0">
                <a:hlinkClick r:id="rId2"/>
              </a:rPr>
              <a:t>here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r5r at King County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pPr lvl="0"/>
            <a:r>
              <a:rPr sz="1800" dirty="0"/>
              <a:t>Community Assets Database for destinations</a:t>
            </a:r>
          </a:p>
          <a:p>
            <a:pPr lvl="0"/>
            <a:r>
              <a:rPr lang="en-US" sz="1800" dirty="0"/>
              <a:t>C</a:t>
            </a:r>
            <a:r>
              <a:rPr sz="1800" dirty="0"/>
              <a:t>alculated using a quarter mile hexagon map, then aggregated using population weighted interpolation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6A856-A37F-26CB-60F8-D3A3177AF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4" y="1187713"/>
            <a:ext cx="4649799" cy="27680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Time for a demo!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317812-F359-BAF8-6296-D54B5EBDB4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Models a 30 minute walking &amp; transit trip at noon on a weekday during Spring 2022. </a:t>
            </a:r>
          </a:p>
          <a:p>
            <a:r>
              <a:rPr lang="en-US" sz="1800" dirty="0"/>
              <a:t>Access to different types of destinations calculated separately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FEB0C44D-068E-311B-9D61-BCE025E46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971" y="1081566"/>
            <a:ext cx="3481845" cy="3087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r5r Accessibility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lvl="0" indent="0">
              <a:buNone/>
            </a:pP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 err="1">
                <a:solidFill>
                  <a:srgbClr val="003B4F"/>
                </a:solidFill>
                <a:latin typeface="Courier"/>
              </a:rPr>
              <a:t>ttm</a:t>
            </a:r>
            <a:r>
              <a:rPr dirty="0">
                <a:solidFill>
                  <a:srgbClr val="003B4F"/>
                </a:solidFill>
                <a:latin typeface="Courier"/>
              </a:rPr>
              <a:t> &lt;- </a:t>
            </a:r>
            <a:r>
              <a:rPr dirty="0">
                <a:solidFill>
                  <a:srgbClr val="4758AB"/>
                </a:solidFill>
                <a:latin typeface="Courier"/>
              </a:rPr>
              <a:t>accessibility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>
                <a:solidFill>
                  <a:srgbClr val="657422"/>
                </a:solidFill>
                <a:latin typeface="Courier"/>
              </a:rPr>
              <a:t>r5r_core =</a:t>
            </a:r>
            <a:r>
              <a:rPr dirty="0">
                <a:solidFill>
                  <a:srgbClr val="003B4F"/>
                </a:solidFill>
                <a:latin typeface="Courier"/>
              </a:rPr>
              <a:t> r5r_core,</a:t>
            </a:r>
            <a:br>
              <a:rPr dirty="0"/>
            </a:br>
            <a:r>
              <a:rPr lang="en-US" dirty="0"/>
              <a:t>    </a:t>
            </a:r>
            <a:r>
              <a:rPr dirty="0" err="1">
                <a:solidFill>
                  <a:srgbClr val="657422"/>
                </a:solidFill>
                <a:latin typeface="Courier"/>
              </a:rPr>
              <a:t>decay_function</a:t>
            </a:r>
            <a:r>
              <a:rPr dirty="0">
                <a:solidFill>
                  <a:srgbClr val="657422"/>
                </a:solidFill>
                <a:latin typeface="Courier"/>
              </a:rPr>
              <a:t>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20794D"/>
                </a:solidFill>
                <a:latin typeface="Courier"/>
              </a:rPr>
              <a:t>"logistic"</a:t>
            </a:r>
            <a:r>
              <a:rPr dirty="0">
                <a:solidFill>
                  <a:srgbClr val="003B4F"/>
                </a:solidFill>
                <a:latin typeface="Courier"/>
              </a:rPr>
              <a:t>,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>
                <a:solidFill>
                  <a:srgbClr val="657422"/>
                </a:solidFill>
                <a:latin typeface="Courier"/>
              </a:rPr>
              <a:t>origins =</a:t>
            </a:r>
            <a:r>
              <a:rPr dirty="0">
                <a:solidFill>
                  <a:srgbClr val="003B4F"/>
                </a:solidFill>
                <a:latin typeface="Courier"/>
              </a:rPr>
              <a:t> origins,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>
                <a:solidFill>
                  <a:srgbClr val="657422"/>
                </a:solidFill>
                <a:latin typeface="Courier"/>
              </a:rPr>
              <a:t>destinations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 err="1">
                <a:solidFill>
                  <a:srgbClr val="003B4F"/>
                </a:solidFill>
                <a:latin typeface="Courier"/>
              </a:rPr>
              <a:t>dest_hex_points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>
                <a:solidFill>
                  <a:srgbClr val="5E5E5E"/>
                </a:solidFill>
                <a:latin typeface="Courier"/>
              </a:rPr>
              <a:t>                           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 err="1">
                <a:solidFill>
                  <a:srgbClr val="657422"/>
                </a:solidFill>
                <a:latin typeface="Courier"/>
              </a:rPr>
              <a:t>opportunities_colname</a:t>
            </a:r>
            <a:r>
              <a:rPr dirty="0">
                <a:solidFill>
                  <a:srgbClr val="657422"/>
                </a:solidFill>
                <a:latin typeface="Courier"/>
              </a:rPr>
              <a:t>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4758AB"/>
                </a:solidFill>
                <a:latin typeface="Courier"/>
              </a:rPr>
              <a:t>c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>
                <a:solidFill>
                  <a:srgbClr val="20794D"/>
                </a:solidFill>
                <a:latin typeface="Courier"/>
              </a:rPr>
              <a:t>"grocery"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>
                <a:solidFill>
                  <a:srgbClr val="20794D"/>
                </a:solidFill>
                <a:latin typeface="Courier"/>
              </a:rPr>
              <a:t>"</a:t>
            </a:r>
            <a:r>
              <a:rPr dirty="0" err="1">
                <a:solidFill>
                  <a:srgbClr val="20794D"/>
                </a:solidFill>
                <a:latin typeface="Courier"/>
              </a:rPr>
              <a:t>public_spaces</a:t>
            </a:r>
            <a:r>
              <a:rPr dirty="0">
                <a:solidFill>
                  <a:srgbClr val="20794D"/>
                </a:solidFill>
                <a:latin typeface="Courier"/>
              </a:rPr>
              <a:t>"</a:t>
            </a:r>
            <a:r>
              <a:rPr dirty="0">
                <a:solidFill>
                  <a:srgbClr val="003B4F"/>
                </a:solidFill>
                <a:latin typeface="Courier"/>
              </a:rPr>
              <a:t>),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>
                <a:solidFill>
                  <a:srgbClr val="657422"/>
                </a:solidFill>
                <a:latin typeface="Courier"/>
              </a:rPr>
              <a:t>mode =</a:t>
            </a: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>
                <a:solidFill>
                  <a:srgbClr val="4758AB"/>
                </a:solidFill>
                <a:latin typeface="Courier"/>
              </a:rPr>
              <a:t>c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>
                <a:solidFill>
                  <a:srgbClr val="20794D"/>
                </a:solidFill>
                <a:latin typeface="Courier"/>
              </a:rPr>
              <a:t>"WALK"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dirty="0">
                <a:solidFill>
                  <a:srgbClr val="20794D"/>
                </a:solidFill>
                <a:latin typeface="Courier"/>
              </a:rPr>
              <a:t>"TRANSIT"</a:t>
            </a:r>
            <a:r>
              <a:rPr dirty="0">
                <a:solidFill>
                  <a:srgbClr val="003B4F"/>
                </a:solidFill>
                <a:latin typeface="Courier"/>
              </a:rPr>
              <a:t>),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 err="1">
                <a:solidFill>
                  <a:srgbClr val="657422"/>
                </a:solidFill>
                <a:latin typeface="Courier"/>
              </a:rPr>
              <a:t>departure_datetime</a:t>
            </a:r>
            <a:r>
              <a:rPr dirty="0">
                <a:solidFill>
                  <a:srgbClr val="657422"/>
                </a:solidFill>
                <a:latin typeface="Courier"/>
              </a:rPr>
              <a:t>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 err="1">
                <a:solidFill>
                  <a:srgbClr val="4758AB"/>
                </a:solidFill>
                <a:latin typeface="Courier"/>
              </a:rPr>
              <a:t>as.POSIXct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 err="1">
                <a:solidFill>
                  <a:srgbClr val="003B4F"/>
                </a:solidFill>
                <a:latin typeface="Courier"/>
              </a:rPr>
              <a:t>departure_datetime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r>
              <a:rPr lang="en-US" dirty="0">
                <a:solidFill>
                  <a:srgbClr val="003B4F"/>
                </a:solidFill>
                <a:latin typeface="Courier"/>
              </a:rPr>
              <a:t>                   			     </a:t>
            </a:r>
            <a:r>
              <a:rPr dirty="0">
                <a:solidFill>
                  <a:srgbClr val="657422"/>
                </a:solidFill>
                <a:latin typeface="Courier"/>
              </a:rPr>
              <a:t>format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20794D"/>
                </a:solidFill>
                <a:latin typeface="Courier"/>
              </a:rPr>
              <a:t>"%d-%m-%Y %H:%M:%S"</a:t>
            </a:r>
            <a:r>
              <a:rPr dirty="0">
                <a:solidFill>
                  <a:srgbClr val="003B4F"/>
                </a:solidFill>
                <a:latin typeface="Courier"/>
              </a:rPr>
              <a:t>),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 err="1">
                <a:solidFill>
                  <a:srgbClr val="657422"/>
                </a:solidFill>
                <a:latin typeface="Courier"/>
              </a:rPr>
              <a:t>max_walk_time</a:t>
            </a:r>
            <a:r>
              <a:rPr dirty="0">
                <a:solidFill>
                  <a:srgbClr val="657422"/>
                </a:solidFill>
                <a:latin typeface="Courier"/>
              </a:rPr>
              <a:t>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AD0000"/>
                </a:solidFill>
                <a:latin typeface="Courier"/>
              </a:rPr>
              <a:t>10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 err="1">
                <a:solidFill>
                  <a:srgbClr val="657422"/>
                </a:solidFill>
                <a:latin typeface="Courier"/>
              </a:rPr>
              <a:t>time_window</a:t>
            </a:r>
            <a:r>
              <a:rPr dirty="0">
                <a:solidFill>
                  <a:srgbClr val="657422"/>
                </a:solidFill>
                <a:latin typeface="Courier"/>
              </a:rPr>
              <a:t> =</a:t>
            </a:r>
            <a:r>
              <a:rPr dirty="0">
                <a:solidFill>
                  <a:srgbClr val="003B4F"/>
                </a:solidFill>
                <a:latin typeface="Courier"/>
              </a:rPr>
              <a:t> 5L,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 err="1">
                <a:solidFill>
                  <a:srgbClr val="657422"/>
                </a:solidFill>
                <a:latin typeface="Courier"/>
              </a:rPr>
              <a:t>max_trip_duration</a:t>
            </a:r>
            <a:r>
              <a:rPr dirty="0">
                <a:solidFill>
                  <a:srgbClr val="657422"/>
                </a:solidFill>
                <a:latin typeface="Courier"/>
              </a:rPr>
              <a:t>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AD0000"/>
                </a:solidFill>
                <a:latin typeface="Courier"/>
              </a:rPr>
              <a:t>45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>
                <a:solidFill>
                  <a:srgbClr val="657422"/>
                </a:solidFill>
                <a:latin typeface="Courier"/>
              </a:rPr>
              <a:t>verbose =</a:t>
            </a:r>
            <a:r>
              <a:rPr dirty="0">
                <a:solidFill>
                  <a:srgbClr val="003B4F"/>
                </a:solidFill>
                <a:latin typeface="Courier"/>
              </a:rPr>
              <a:t> F,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 err="1">
                <a:solidFill>
                  <a:srgbClr val="657422"/>
                </a:solidFill>
                <a:latin typeface="Courier"/>
              </a:rPr>
              <a:t>decay_value</a:t>
            </a:r>
            <a:r>
              <a:rPr dirty="0">
                <a:solidFill>
                  <a:srgbClr val="657422"/>
                </a:solidFill>
                <a:latin typeface="Courier"/>
              </a:rPr>
              <a:t>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AD0000"/>
                </a:solidFill>
                <a:latin typeface="Courier"/>
              </a:rPr>
              <a:t>15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</a:t>
            </a:r>
            <a:r>
              <a:rPr dirty="0">
                <a:solidFill>
                  <a:srgbClr val="657422"/>
                </a:solidFill>
                <a:latin typeface="Courier"/>
              </a:rPr>
              <a:t>cutoffs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AD0000"/>
                </a:solidFill>
                <a:latin typeface="Courier"/>
              </a:rPr>
              <a:t>30</a:t>
            </a:r>
            <a:r>
              <a:rPr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Block Group Interpolation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 indent="0">
              <a:buNone/>
            </a:pP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 err="1">
                <a:solidFill>
                  <a:srgbClr val="003B4F"/>
                </a:solidFill>
                <a:latin typeface="Courier"/>
              </a:rPr>
              <a:t>interpolated_bg_access</a:t>
            </a:r>
            <a:r>
              <a:rPr dirty="0">
                <a:solidFill>
                  <a:srgbClr val="003B4F"/>
                </a:solidFill>
                <a:latin typeface="Courier"/>
              </a:rPr>
              <a:t> &lt;- </a:t>
            </a:r>
            <a:r>
              <a:rPr lang="en-US" dirty="0" err="1">
                <a:solidFill>
                  <a:srgbClr val="003B4F"/>
                </a:solidFill>
                <a:latin typeface="Courier"/>
              </a:rPr>
              <a:t>ttm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5E5E5E"/>
                </a:solidFill>
                <a:latin typeface="Courier"/>
              </a:rPr>
              <a:t>%&gt;%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 </a:t>
            </a:r>
            <a:r>
              <a:rPr dirty="0">
                <a:solidFill>
                  <a:srgbClr val="4758AB"/>
                </a:solidFill>
                <a:latin typeface="Courier"/>
              </a:rPr>
              <a:t>select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>
                <a:solidFill>
                  <a:srgbClr val="5E5E5E"/>
                </a:solidFill>
                <a:latin typeface="Courier"/>
              </a:rPr>
              <a:t>-</a:t>
            </a:r>
            <a:r>
              <a:rPr dirty="0" err="1">
                <a:solidFill>
                  <a:srgbClr val="003B4F"/>
                </a:solidFill>
                <a:latin typeface="Courier"/>
              </a:rPr>
              <a:t>rowid</a:t>
            </a:r>
            <a:r>
              <a:rPr dirty="0">
                <a:solidFill>
                  <a:srgbClr val="003B4F"/>
                </a:solidFill>
                <a:latin typeface="Courier"/>
              </a:rPr>
              <a:t>) </a:t>
            </a:r>
            <a:r>
              <a:rPr dirty="0">
                <a:solidFill>
                  <a:srgbClr val="5E5E5E"/>
                </a:solidFill>
                <a:latin typeface="Courier"/>
              </a:rPr>
              <a:t>%&gt;%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 </a:t>
            </a:r>
            <a:r>
              <a:rPr dirty="0" err="1">
                <a:solidFill>
                  <a:srgbClr val="4758AB"/>
                </a:solidFill>
                <a:latin typeface="Courier"/>
              </a:rPr>
              <a:t>interpolate_pw</a:t>
            </a:r>
            <a:r>
              <a:rPr dirty="0">
                <a:solidFill>
                  <a:srgbClr val="003B4F"/>
                </a:solidFill>
                <a:latin typeface="Courier"/>
              </a:rPr>
              <a:t>(</a:t>
            </a:r>
            <a:r>
              <a:rPr dirty="0">
                <a:solidFill>
                  <a:srgbClr val="657422"/>
                </a:solidFill>
                <a:latin typeface="Courier"/>
              </a:rPr>
              <a:t>to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 err="1">
                <a:solidFill>
                  <a:srgbClr val="003B4F"/>
                </a:solidFill>
                <a:latin typeface="Courier"/>
              </a:rPr>
              <a:t>block_groups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                </a:t>
            </a:r>
            <a:r>
              <a:rPr dirty="0" err="1">
                <a:solidFill>
                  <a:srgbClr val="657422"/>
                </a:solidFill>
                <a:latin typeface="Courier"/>
              </a:rPr>
              <a:t>to_id</a:t>
            </a:r>
            <a:r>
              <a:rPr dirty="0">
                <a:solidFill>
                  <a:srgbClr val="657422"/>
                </a:solidFill>
                <a:latin typeface="Courier"/>
              </a:rPr>
              <a:t>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20794D"/>
                </a:solidFill>
                <a:latin typeface="Courier"/>
              </a:rPr>
              <a:t>"GEO_ID_GRP"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                </a:t>
            </a:r>
            <a:r>
              <a:rPr dirty="0">
                <a:solidFill>
                  <a:srgbClr val="657422"/>
                </a:solidFill>
                <a:latin typeface="Courier"/>
              </a:rPr>
              <a:t>weights =</a:t>
            </a:r>
            <a:r>
              <a:rPr dirty="0">
                <a:solidFill>
                  <a:srgbClr val="003B4F"/>
                </a:solidFill>
                <a:latin typeface="Courier"/>
              </a:rPr>
              <a:t> blocks,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                </a:t>
            </a:r>
            <a:r>
              <a:rPr dirty="0" err="1">
                <a:solidFill>
                  <a:srgbClr val="657422"/>
                </a:solidFill>
                <a:latin typeface="Courier"/>
              </a:rPr>
              <a:t>weight_column</a:t>
            </a:r>
            <a:r>
              <a:rPr dirty="0">
                <a:solidFill>
                  <a:srgbClr val="657422"/>
                </a:solidFill>
                <a:latin typeface="Courier"/>
              </a:rPr>
              <a:t>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20794D"/>
                </a:solidFill>
                <a:latin typeface="Courier"/>
              </a:rPr>
              <a:t>"POP20"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                </a:t>
            </a:r>
            <a:r>
              <a:rPr dirty="0" err="1">
                <a:solidFill>
                  <a:srgbClr val="657422"/>
                </a:solidFill>
                <a:latin typeface="Courier"/>
              </a:rPr>
              <a:t>crs</a:t>
            </a:r>
            <a:r>
              <a:rPr dirty="0">
                <a:solidFill>
                  <a:srgbClr val="657422"/>
                </a:solidFill>
                <a:latin typeface="Courier"/>
              </a:rPr>
              <a:t>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AD0000"/>
                </a:solidFill>
                <a:latin typeface="Courier"/>
              </a:rPr>
              <a:t>2926</a:t>
            </a:r>
            <a:r>
              <a:rPr dirty="0">
                <a:solidFill>
                  <a:srgbClr val="003B4F"/>
                </a:solidFill>
                <a:latin typeface="Courier"/>
              </a:rPr>
              <a:t>, 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                </a:t>
            </a:r>
            <a:r>
              <a:rPr dirty="0">
                <a:solidFill>
                  <a:srgbClr val="657422"/>
                </a:solidFill>
                <a:latin typeface="Courier"/>
              </a:rPr>
              <a:t>extensive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8F5902"/>
                </a:solidFill>
                <a:latin typeface="Courier"/>
              </a:rPr>
              <a:t>FALSE</a:t>
            </a:r>
            <a:r>
              <a:rPr dirty="0">
                <a:solidFill>
                  <a:srgbClr val="003B4F"/>
                </a:solidFill>
                <a:latin typeface="Courier"/>
              </a:rPr>
              <a:t>,</a:t>
            </a:r>
            <a:br>
              <a:rPr dirty="0"/>
            </a:br>
            <a:r>
              <a:rPr dirty="0">
                <a:solidFill>
                  <a:srgbClr val="003B4F"/>
                </a:solidFill>
                <a:latin typeface="Courier"/>
              </a:rPr>
              <a:t>                  </a:t>
            </a:r>
            <a:r>
              <a:rPr dirty="0" err="1">
                <a:solidFill>
                  <a:srgbClr val="657422"/>
                </a:solidFill>
                <a:latin typeface="Courier"/>
              </a:rPr>
              <a:t>weight_placement</a:t>
            </a:r>
            <a:r>
              <a:rPr dirty="0">
                <a:solidFill>
                  <a:srgbClr val="657422"/>
                </a:solidFill>
                <a:latin typeface="Courier"/>
              </a:rPr>
              <a:t> =</a:t>
            </a:r>
            <a:r>
              <a:rPr dirty="0">
                <a:solidFill>
                  <a:srgbClr val="003B4F"/>
                </a:solidFill>
                <a:latin typeface="Courier"/>
              </a:rPr>
              <a:t> </a:t>
            </a:r>
            <a:r>
              <a:rPr dirty="0">
                <a:solidFill>
                  <a:srgbClr val="20794D"/>
                </a:solidFill>
                <a:latin typeface="Courier"/>
              </a:rPr>
              <a:t>"surface"</a:t>
            </a:r>
            <a:r>
              <a:rPr dirty="0">
                <a:solidFill>
                  <a:srgbClr val="003B4F"/>
                </a:solidFill>
                <a:latin typeface="Courier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54C20-97BC-31BC-5679-F674055ED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Accessibility Metrics</a:t>
            </a:r>
          </a:p>
        </p:txBody>
      </p:sp>
    </p:spTree>
    <p:extLst>
      <p:ext uri="{BB962C8B-B14F-4D97-AF65-F5344CB8AC3E}">
        <p14:creationId xmlns:p14="http://schemas.microsoft.com/office/powerpoint/2010/main" val="1812039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CBE1-8F27-AE47-9C8C-A4220456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Targets &amp; Metric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3F88A-1471-3D49-E33C-841018DE37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3389C53-2220-4A5A-C3A2-55B23170FD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269833"/>
              </p:ext>
            </p:extLst>
          </p:nvPr>
        </p:nvGraphicFramePr>
        <p:xfrm>
          <a:off x="96013" y="842137"/>
          <a:ext cx="6924293" cy="4363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10A279C-3F71-B08D-7996-E9D15C543948}"/>
              </a:ext>
            </a:extLst>
          </p:cNvPr>
          <p:cNvSpPr txBox="1"/>
          <p:nvPr/>
        </p:nvSpPr>
        <p:spPr>
          <a:xfrm>
            <a:off x="799719" y="2520655"/>
            <a:ext cx="2402968" cy="1115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350" b="1" dirty="0"/>
              <a:t>Equitable and Fair</a:t>
            </a:r>
          </a:p>
          <a:p>
            <a:pPr marL="214313" indent="-214313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350" b="1" dirty="0"/>
              <a:t>Financially sustainable</a:t>
            </a:r>
          </a:p>
          <a:p>
            <a:pPr marL="214313" indent="-214313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350" b="1" dirty="0"/>
              <a:t>Regionally collaborative</a:t>
            </a:r>
          </a:p>
          <a:p>
            <a:pPr marL="214313" indent="-214313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350" b="1" dirty="0"/>
              <a:t>Quality local government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6F716B6-9105-76AA-D419-87FAABEF620E}"/>
              </a:ext>
            </a:extLst>
          </p:cNvPr>
          <p:cNvSpPr/>
          <p:nvPr/>
        </p:nvSpPr>
        <p:spPr>
          <a:xfrm>
            <a:off x="5438394" y="2693867"/>
            <a:ext cx="1042416" cy="363474"/>
          </a:xfrm>
          <a:prstGeom prst="rightArrow">
            <a:avLst/>
          </a:prstGeom>
          <a:solidFill>
            <a:srgbClr val="F1B02E">
              <a:alpha val="56863"/>
            </a:srgbClr>
          </a:solidFill>
          <a:ln>
            <a:solidFill>
              <a:schemeClr val="bg2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997A1E-65CB-6250-34F9-67A4CC5BD307}"/>
              </a:ext>
            </a:extLst>
          </p:cNvPr>
          <p:cNvSpPr/>
          <p:nvPr/>
        </p:nvSpPr>
        <p:spPr>
          <a:xfrm>
            <a:off x="6841188" y="553466"/>
            <a:ext cx="1808608" cy="436308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9E5EE74-B855-DD42-12B1-D11B501C0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59423"/>
              </p:ext>
            </p:extLst>
          </p:nvPr>
        </p:nvGraphicFramePr>
        <p:xfrm>
          <a:off x="6812804" y="1143636"/>
          <a:ext cx="1865376" cy="3616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8BAFE5C-B5CE-6206-E4CE-B956A94A50E8}"/>
              </a:ext>
            </a:extLst>
          </p:cNvPr>
          <p:cNvSpPr txBox="1"/>
          <p:nvPr/>
        </p:nvSpPr>
        <p:spPr>
          <a:xfrm>
            <a:off x="6841188" y="673225"/>
            <a:ext cx="18086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chemeClr val="tx1">
                    <a:lumMod val="50000"/>
                  </a:schemeClr>
                </a:solidFill>
              </a:rPr>
              <a:t>Strategic Plan</a:t>
            </a:r>
            <a:endParaRPr lang="en-US" b="1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607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CBE1-8F27-AE47-9C8C-A4220456B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‘Measures’ to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D5720-0C63-83CC-8C72-4AA763BFC3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5198C9-AA84-1E9E-8E92-A6B00F4F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2" y="1134999"/>
            <a:ext cx="4417279" cy="2873502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3757010-A9FC-BC80-F4F6-7AEF64D13FE0}"/>
              </a:ext>
            </a:extLst>
          </p:cNvPr>
          <p:cNvGraphicFramePr/>
          <p:nvPr/>
        </p:nvGraphicFramePr>
        <p:xfrm>
          <a:off x="4802887" y="498602"/>
          <a:ext cx="4245864" cy="386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1472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8C0A79-4409-36C4-9711-86822EF2F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33" y="720683"/>
            <a:ext cx="7240555" cy="3783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53CBE1-8F27-AE47-9C8C-A4220456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53" y="198761"/>
            <a:ext cx="6668596" cy="592302"/>
          </a:xfrm>
        </p:spPr>
        <p:txBody>
          <a:bodyPr/>
          <a:lstStyle/>
          <a:p>
            <a:r>
              <a:rPr lang="en-US" dirty="0"/>
              <a:t>Strategic Plan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D5DEB-A7FB-C59D-364D-1BE666EB30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5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8D92C-8231-BD19-8E0D-2CF67A207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Community Assets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 numCol="2" spcCol="457200">
            <a:normAutofit fontScale="62500" lnSpcReduction="20000"/>
          </a:bodyPr>
          <a:lstStyle/>
          <a:p>
            <a:pPr marL="0" indent="0">
              <a:buNone/>
            </a:pPr>
            <a:r>
              <a:rPr lang="en-US" sz="2400" b="1" u="sng" dirty="0"/>
              <a:t>Assistance </a:t>
            </a:r>
          </a:p>
          <a:p>
            <a:pPr marL="0" indent="0">
              <a:buNone/>
            </a:pPr>
            <a:r>
              <a:rPr lang="en-US" sz="2400" dirty="0"/>
              <a:t>Work-source centers, food banks, ORCA LIFT, Senior Centers, WIC Vendors, Disability Assistance</a:t>
            </a:r>
          </a:p>
          <a:p>
            <a:pPr marL="0" indent="0">
              <a:buNone/>
            </a:pPr>
            <a:r>
              <a:rPr lang="en-US" sz="2400" b="1" u="sng" dirty="0"/>
              <a:t>Election Drop Boxes</a:t>
            </a:r>
          </a:p>
          <a:p>
            <a:pPr marL="0" indent="0">
              <a:buNone/>
            </a:pPr>
            <a:r>
              <a:rPr lang="en-US" sz="2400" b="1" u="sng" dirty="0"/>
              <a:t>Grocery</a:t>
            </a:r>
          </a:p>
          <a:p>
            <a:pPr marL="0" indent="0">
              <a:buNone/>
            </a:pPr>
            <a:r>
              <a:rPr lang="en-US" sz="2400" dirty="0"/>
              <a:t>Farmer’s markets, grocery stores</a:t>
            </a:r>
          </a:p>
          <a:p>
            <a:pPr marL="0" indent="0">
              <a:buNone/>
            </a:pPr>
            <a:r>
              <a:rPr lang="en-US" sz="2400" b="1" u="sng" dirty="0"/>
              <a:t>Health &amp; Wellness</a:t>
            </a:r>
          </a:p>
          <a:p>
            <a:pPr marL="0" indent="0">
              <a:buNone/>
            </a:pPr>
            <a:r>
              <a:rPr lang="en-US" sz="2400" dirty="0"/>
              <a:t>Fed. Qualified health centers, hospitals, WIC Clinics, Residential treatment</a:t>
            </a:r>
          </a:p>
          <a:p>
            <a:pPr marL="0" indent="0">
              <a:buNone/>
            </a:pPr>
            <a:r>
              <a:rPr lang="en-US" sz="2400" b="1" u="sng" dirty="0"/>
              <a:t>ORCA Fare Outlets</a:t>
            </a:r>
            <a:endParaRPr lang="en-US" sz="2400" dirty="0"/>
          </a:p>
          <a:p>
            <a:pPr marL="0" indent="0">
              <a:buNone/>
            </a:pPr>
            <a:r>
              <a:rPr lang="en-US" sz="2400" b="1" u="sng" dirty="0"/>
              <a:t>Public Spaces</a:t>
            </a:r>
          </a:p>
          <a:p>
            <a:pPr marL="0" indent="0">
              <a:buNone/>
            </a:pPr>
            <a:r>
              <a:rPr lang="en-US" sz="2400" dirty="0"/>
              <a:t>Libraries, community centers, places of worship</a:t>
            </a:r>
          </a:p>
          <a:p>
            <a:pPr marL="0" indent="0">
              <a:buNone/>
            </a:pPr>
            <a:r>
              <a:rPr lang="en-US" sz="2400" b="1" u="sng" dirty="0"/>
              <a:t>K-12 Education</a:t>
            </a:r>
          </a:p>
          <a:p>
            <a:pPr marL="0" indent="0">
              <a:buNone/>
            </a:pPr>
            <a:r>
              <a:rPr lang="en-US" sz="2400" b="1" u="sng" dirty="0"/>
              <a:t>Secondary Education</a:t>
            </a:r>
          </a:p>
          <a:p>
            <a:pPr marL="0" indent="0">
              <a:buNone/>
            </a:pPr>
            <a:r>
              <a:rPr lang="en-US" sz="2400" dirty="0"/>
              <a:t>Colleges &amp; universities, apprenticeship programs</a:t>
            </a:r>
          </a:p>
          <a:p>
            <a:pPr marL="0" indent="0">
              <a:buNone/>
            </a:pPr>
            <a:r>
              <a:rPr lang="en-US" sz="2400" b="1" u="sng" dirty="0"/>
              <a:t>Shopping Centers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80907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lvl="0"/>
            <a:r>
              <a:rPr sz="1800" dirty="0"/>
              <a:t>Introductions</a:t>
            </a:r>
          </a:p>
          <a:p>
            <a:pPr lvl="0"/>
            <a:r>
              <a:rPr sz="1800" dirty="0"/>
              <a:t>Overview of R at King County Metro</a:t>
            </a:r>
          </a:p>
          <a:p>
            <a:pPr lvl="0"/>
            <a:r>
              <a:rPr sz="1800" dirty="0"/>
              <a:t>Two case studies:</a:t>
            </a:r>
          </a:p>
          <a:p>
            <a:pPr lvl="1"/>
            <a:r>
              <a:rPr sz="1800" dirty="0"/>
              <a:t>Transit accessibility</a:t>
            </a:r>
          </a:p>
          <a:p>
            <a:pPr lvl="1"/>
            <a:r>
              <a:rPr sz="1800" dirty="0"/>
              <a:t>Rider/Non-Rider Survey Analysis</a:t>
            </a:r>
          </a:p>
          <a:p>
            <a:pPr lvl="0"/>
            <a:r>
              <a:rPr sz="1800" dirty="0"/>
              <a:t>Questions/Answers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5FFF0-DE2B-D5DA-D9A9-A94A25C4B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br>
              <a:rPr lang="en-US" sz="2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400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‘Basket of Goods’ Scoring</a:t>
            </a:r>
            <a:r>
              <a:rPr lang="en-US" b="1" dirty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Final ‘Basket of Goods’ Scoring</a:t>
            </a:r>
            <a:br>
              <a:rPr lang="en-US" sz="24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Basket of Goods 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𝐴𝑠𝑠𝑒𝑡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𝑡𝑦𝑝𝑒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𝑠𝑐𝑜𝑟𝑒𝑠</m:t>
                            </m:r>
                          </m:e>
                        </m:nary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𝑀𝑎𝑥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𝑎𝑠𝑠𝑒𝑡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𝑠𝑐𝑜𝑟𝑒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400" dirty="0"/>
                  <a:t>Max Score = 1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blipFill>
                <a:blip r:embed="rId2"/>
                <a:stretch>
                  <a:fillRect l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098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D2D7-3704-5A33-9C50-5298D3E4E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‘Basket of Goods’ Scoring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5BE11AB8-C9E4-427B-A2DB-405E8965B6F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89" y="669295"/>
            <a:ext cx="2858342" cy="3699112"/>
          </a:xfr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8A561075-9457-485F-9AD1-B2274768FA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917" y="669295"/>
            <a:ext cx="2858429" cy="369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49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070B-AC6F-D3C5-FB0C-3A899F7B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26" y="177636"/>
            <a:ext cx="5942505" cy="592302"/>
          </a:xfrm>
        </p:spPr>
        <p:txBody>
          <a:bodyPr/>
          <a:lstStyle/>
          <a:p>
            <a:r>
              <a:rPr lang="en-US" dirty="0"/>
              <a:t>‘Basket of Goods’ Scoring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737EA9AC-B3A5-451E-9C4D-7DF1CEDB819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6" y="638153"/>
            <a:ext cx="2909455" cy="3765593"/>
          </a:xfrm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7BBAA02-D310-42A8-AA48-C60C2E893FC6}"/>
              </a:ext>
            </a:extLst>
          </p:cNvPr>
          <p:cNvGraphicFramePr>
            <a:graphicFrameLocks/>
          </p:cNvGraphicFramePr>
          <p:nvPr/>
        </p:nvGraphicFramePr>
        <p:xfrm>
          <a:off x="3886598" y="940395"/>
          <a:ext cx="5136356" cy="31611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161061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900696-95BF-2F48-9366-2BB8C291F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63" y="2496237"/>
            <a:ext cx="7379230" cy="1213061"/>
          </a:xfrm>
        </p:spPr>
        <p:txBody>
          <a:bodyPr/>
          <a:lstStyle/>
          <a:p>
            <a:r>
              <a:rPr lang="en-US" dirty="0"/>
              <a:t>Social Science and Survey Research using R at King County Metro</a:t>
            </a:r>
          </a:p>
        </p:txBody>
      </p:sp>
    </p:spTree>
    <p:extLst>
      <p:ext uri="{BB962C8B-B14F-4D97-AF65-F5344CB8AC3E}">
        <p14:creationId xmlns:p14="http://schemas.microsoft.com/office/powerpoint/2010/main" val="2158688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3CBE1-8F27-AE47-9C8C-A4220456B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967" y="321580"/>
            <a:ext cx="2296106" cy="4187345"/>
          </a:xfrm>
        </p:spPr>
        <p:txBody>
          <a:bodyPr vert="horz" lIns="68580" tIns="34290" rIns="68580" bIns="3429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chemeClr val="tx2"/>
                </a:solidFill>
                <a:cs typeface="+mj-cs"/>
              </a:rPr>
              <a:t>Research Team’s Uses of R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A64F946-BC89-EED7-98CB-810FA7C54F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134604"/>
              </p:ext>
            </p:extLst>
          </p:nvPr>
        </p:nvGraphicFramePr>
        <p:xfrm>
          <a:off x="3965873" y="157642"/>
          <a:ext cx="4683949" cy="4192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8963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8D9F5E-4B64-B527-F548-8582A5069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321" y="470674"/>
            <a:ext cx="5605629" cy="994172"/>
          </a:xfrm>
        </p:spPr>
        <p:txBody>
          <a:bodyPr vert="horz" lIns="68580" tIns="34290" rIns="68580" bIns="3429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chemeClr val="tx2"/>
                </a:solidFill>
                <a:cs typeface="+mj-cs"/>
              </a:rPr>
              <a:t>Importing, examining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17BB4D-84AE-470A-D1B6-0A58AA114A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2322" y="1708630"/>
            <a:ext cx="4850900" cy="2587960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Working with survey data often means that you’re working with data collected via a survey platform, like Qualtrics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Requires logging into survey platform, exporting data to a folder in file format of your choice</a:t>
            </a:r>
          </a:p>
          <a:p>
            <a:pPr lvl="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very efficient – ensuring you have the latest version, working with data before data collection is complete, shared folders with others, etc.</a:t>
            </a:r>
          </a:p>
          <a:p>
            <a:pPr lvl="0">
              <a:lnSpc>
                <a:spcPct val="90000"/>
              </a:lnSpc>
            </a:pPr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Fortunately, packages like ‘qualtRics’ exist</a:t>
            </a:r>
          </a:p>
          <a:p>
            <a:pPr lvl="1"/>
            <a:r>
              <a:rPr lang="en-US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API token, you can fetch data making the cleaning process seamless</a:t>
            </a:r>
          </a:p>
          <a:p>
            <a:pPr>
              <a:lnSpc>
                <a:spcPct val="90000"/>
              </a:lnSpc>
            </a:pPr>
            <a:endParaRPr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Graphic 7" descr="Download">
            <a:extLst>
              <a:ext uri="{FF2B5EF4-FFF2-40B4-BE49-F238E27FC236}">
                <a16:creationId xmlns:a16="http://schemas.microsoft.com/office/drawing/2014/main" id="{235EAA4B-F223-AB3B-D011-1D766B9F0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0490" y="2143126"/>
            <a:ext cx="857249" cy="8572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F8ED8F-F94D-730C-3BB7-CB8D62EB3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56072" y="4767263"/>
            <a:ext cx="759278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F2A48FF8-00AE-0243-A6B1-4235FC2DCCB2}" type="slidenum"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450"/>
                </a:spcAft>
              </a:pPr>
              <a:t>25</a:t>
            </a:fld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1387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13A1C3-151C-6EF5-8FD6-104799FF0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A48FF8-00AE-0243-A6B1-4235FC2DCCB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C877D4-2FFE-DD7B-B2A4-9876F8F1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API Connection and Pull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E1E32-3058-92D2-BD28-90CF94157F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450" y="911975"/>
            <a:ext cx="7645390" cy="3466924"/>
          </a:xfrm>
        </p:spPr>
        <p:txBody>
          <a:bodyPr>
            <a:normAutofit fontScale="77500" lnSpcReduction="20000"/>
          </a:bodyPr>
          <a:lstStyle/>
          <a:p>
            <a:pPr marL="257175" indent="0" defTabSz="257175">
              <a:spcBef>
                <a:spcPct val="20000"/>
              </a:spcBef>
              <a:buClrTx/>
              <a:buSzTx/>
              <a:buNone/>
              <a:defRPr/>
            </a:pPr>
            <a:r>
              <a:rPr lang="en-US" sz="1800" dirty="0">
                <a:solidFill>
                  <a:srgbClr val="4758AB"/>
                </a:solidFill>
                <a:latin typeface="Courier"/>
                <a:ea typeface="+mn-ea"/>
                <a:cs typeface="+mn-cs"/>
              </a:rPr>
              <a:t>library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(</a:t>
            </a:r>
            <a:r>
              <a:rPr lang="en-US" sz="1800" dirty="0" err="1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qualtRics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)</a:t>
            </a: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800" dirty="0" err="1">
                <a:solidFill>
                  <a:srgbClr val="4758AB"/>
                </a:solidFill>
                <a:latin typeface="Courier"/>
                <a:ea typeface="+mn-ea"/>
                <a:cs typeface="+mn-cs"/>
              </a:rPr>
              <a:t>qualtrics_api_credentials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(</a:t>
            </a:r>
            <a:r>
              <a:rPr lang="en-US" sz="1800" dirty="0" err="1">
                <a:solidFill>
                  <a:srgbClr val="657422"/>
                </a:solidFill>
                <a:highlight>
                  <a:srgbClr val="FFFF00"/>
                </a:highlight>
                <a:latin typeface="Courier"/>
                <a:ea typeface="+mn-ea"/>
                <a:cs typeface="+mn-cs"/>
              </a:rPr>
              <a:t>api_key</a:t>
            </a:r>
            <a:r>
              <a:rPr lang="en-US" sz="1800" dirty="0">
                <a:solidFill>
                  <a:srgbClr val="657422"/>
                </a:solidFill>
                <a:highlight>
                  <a:srgbClr val="FFFF00"/>
                </a:highlight>
                <a:latin typeface="Courier"/>
                <a:ea typeface="+mn-ea"/>
                <a:cs typeface="+mn-cs"/>
              </a:rPr>
              <a:t> =</a:t>
            </a:r>
            <a:r>
              <a:rPr lang="en-US" sz="1800" dirty="0">
                <a:solidFill>
                  <a:srgbClr val="003B4F"/>
                </a:solidFill>
                <a:highlight>
                  <a:srgbClr val="FFFF00"/>
                </a:highlight>
                <a:latin typeface="Courier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20794D"/>
                </a:solidFill>
                <a:highlight>
                  <a:srgbClr val="FFFF00"/>
                </a:highlight>
                <a:latin typeface="Courier"/>
                <a:ea typeface="+mn-ea"/>
                <a:cs typeface="+mn-cs"/>
              </a:rPr>
              <a:t>"</a:t>
            </a:r>
            <a:r>
              <a:rPr lang="en-US" sz="1800" dirty="0" err="1">
                <a:solidFill>
                  <a:srgbClr val="20794D"/>
                </a:solidFill>
                <a:highlight>
                  <a:srgbClr val="FFFF00"/>
                </a:highlight>
                <a:latin typeface="Courier"/>
                <a:ea typeface="+mn-ea"/>
                <a:cs typeface="+mn-cs"/>
              </a:rPr>
              <a:t>yourkeygoeshere</a:t>
            </a:r>
            <a:r>
              <a:rPr lang="en-US" sz="1800" dirty="0">
                <a:solidFill>
                  <a:srgbClr val="20794D"/>
                </a:solidFill>
                <a:highlight>
                  <a:srgbClr val="FFFF00"/>
                </a:highlight>
                <a:latin typeface="Courier"/>
                <a:ea typeface="+mn-ea"/>
                <a:cs typeface="+mn-cs"/>
              </a:rPr>
              <a:t>"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, </a:t>
            </a: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                         </a:t>
            </a:r>
            <a:r>
              <a:rPr lang="en-US" sz="1800" dirty="0" err="1">
                <a:solidFill>
                  <a:srgbClr val="657422"/>
                </a:solidFill>
                <a:highlight>
                  <a:srgbClr val="FFFF00"/>
                </a:highlight>
                <a:latin typeface="Courier"/>
                <a:ea typeface="+mn-ea"/>
                <a:cs typeface="+mn-cs"/>
              </a:rPr>
              <a:t>base_url</a:t>
            </a:r>
            <a:r>
              <a:rPr lang="en-US" sz="1800" dirty="0">
                <a:solidFill>
                  <a:srgbClr val="657422"/>
                </a:solidFill>
                <a:highlight>
                  <a:srgbClr val="FFFF00"/>
                </a:highlight>
                <a:latin typeface="Courier"/>
                <a:ea typeface="+mn-ea"/>
                <a:cs typeface="+mn-cs"/>
              </a:rPr>
              <a:t> =</a:t>
            </a:r>
            <a:r>
              <a:rPr lang="en-US" sz="1800" dirty="0">
                <a:solidFill>
                  <a:srgbClr val="20794D"/>
                </a:solidFill>
                <a:highlight>
                  <a:srgbClr val="FFFF00"/>
                </a:highlight>
                <a:latin typeface="Courier"/>
                <a:ea typeface="+mn-ea"/>
                <a:cs typeface="+mn-cs"/>
              </a:rPr>
              <a:t>"</a:t>
            </a:r>
            <a:r>
              <a:rPr lang="en-US" sz="1800" dirty="0" err="1">
                <a:solidFill>
                  <a:srgbClr val="20794D"/>
                </a:solidFill>
                <a:highlight>
                  <a:srgbClr val="FFFF00"/>
                </a:highlight>
                <a:latin typeface="Courier"/>
                <a:ea typeface="+mn-ea"/>
                <a:cs typeface="+mn-cs"/>
              </a:rPr>
              <a:t>yourbaseurl.comgoeshere</a:t>
            </a:r>
            <a:r>
              <a:rPr lang="en-US" sz="1800" dirty="0">
                <a:solidFill>
                  <a:srgbClr val="20794D"/>
                </a:solidFill>
                <a:highlight>
                  <a:srgbClr val="FFFF00"/>
                </a:highlight>
                <a:latin typeface="Courier"/>
                <a:ea typeface="+mn-ea"/>
                <a:cs typeface="+mn-cs"/>
              </a:rPr>
              <a:t>"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,</a:t>
            </a: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                         </a:t>
            </a:r>
            <a:r>
              <a:rPr lang="en-US" sz="1800" dirty="0">
                <a:solidFill>
                  <a:srgbClr val="657422"/>
                </a:solidFill>
                <a:latin typeface="Courier"/>
                <a:ea typeface="+mn-ea"/>
                <a:cs typeface="+mn-cs"/>
              </a:rPr>
              <a:t>install =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8F5902"/>
                </a:solidFill>
                <a:latin typeface="Courier"/>
                <a:ea typeface="+mn-ea"/>
                <a:cs typeface="+mn-cs"/>
              </a:rPr>
              <a:t>TRUE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)</a:t>
            </a:r>
          </a:p>
          <a:p>
            <a:pPr marL="257175" indent="0" defTabSz="257175">
              <a:spcBef>
                <a:spcPct val="20000"/>
              </a:spcBef>
              <a:buClrTx/>
              <a:buSzTx/>
              <a:buNone/>
              <a:defRPr/>
            </a:pP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800" dirty="0">
                <a:solidFill>
                  <a:srgbClr val="5E5E5E"/>
                </a:solidFill>
                <a:latin typeface="Courier"/>
                <a:ea typeface="+mn-ea"/>
                <a:cs typeface="+mn-cs"/>
              </a:rPr>
              <a:t>#Once this connection is made, you don't need to do it again. You can just read in</a:t>
            </a: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800" dirty="0" err="1">
                <a:solidFill>
                  <a:srgbClr val="4758AB"/>
                </a:solidFill>
                <a:latin typeface="Courier"/>
                <a:ea typeface="+mn-ea"/>
                <a:cs typeface="+mn-cs"/>
              </a:rPr>
              <a:t>readRenviron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(</a:t>
            </a:r>
            <a:r>
              <a:rPr lang="en-US" sz="1800" dirty="0">
                <a:solidFill>
                  <a:srgbClr val="20794D"/>
                </a:solidFill>
                <a:latin typeface="Courier"/>
                <a:ea typeface="+mn-ea"/>
                <a:cs typeface="+mn-cs"/>
              </a:rPr>
              <a:t>"~/.</a:t>
            </a:r>
            <a:r>
              <a:rPr lang="en-US" sz="1800" dirty="0" err="1">
                <a:solidFill>
                  <a:srgbClr val="20794D"/>
                </a:solidFill>
                <a:latin typeface="Courier"/>
                <a:ea typeface="+mn-ea"/>
                <a:cs typeface="+mn-cs"/>
              </a:rPr>
              <a:t>Renviron</a:t>
            </a:r>
            <a:r>
              <a:rPr lang="en-US" sz="1800" dirty="0">
                <a:solidFill>
                  <a:srgbClr val="20794D"/>
                </a:solidFill>
                <a:latin typeface="Courier"/>
                <a:ea typeface="+mn-ea"/>
                <a:cs typeface="+mn-cs"/>
              </a:rPr>
              <a:t>"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)</a:t>
            </a:r>
          </a:p>
          <a:p>
            <a:pPr marL="257175" indent="0" defTabSz="257175">
              <a:spcBef>
                <a:spcPct val="20000"/>
              </a:spcBef>
              <a:buClrTx/>
              <a:buSzTx/>
              <a:buNone/>
              <a:defRPr/>
            </a:pP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800" dirty="0">
                <a:solidFill>
                  <a:srgbClr val="5E5E5E"/>
                </a:solidFill>
                <a:latin typeface="Courier"/>
                <a:ea typeface="+mn-ea"/>
                <a:cs typeface="+mn-cs"/>
              </a:rPr>
              <a:t>#Need to identify what survey you're working with, pops up as a data frame with a list of all surveys and their characteristics</a:t>
            </a: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800" dirty="0" err="1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surveylist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&lt;-</a:t>
            </a:r>
            <a:r>
              <a:rPr lang="en-US" sz="1800" dirty="0" err="1">
                <a:solidFill>
                  <a:srgbClr val="4758AB"/>
                </a:solidFill>
                <a:latin typeface="Courier"/>
                <a:ea typeface="+mn-ea"/>
                <a:cs typeface="+mn-cs"/>
              </a:rPr>
              <a:t>all_surveys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()</a:t>
            </a: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800" dirty="0">
                <a:solidFill>
                  <a:srgbClr val="5E5E5E"/>
                </a:solidFill>
                <a:latin typeface="Courier"/>
                <a:ea typeface="+mn-ea"/>
                <a:cs typeface="+mn-cs"/>
              </a:rPr>
              <a:t>#Call in specific survey of interest</a:t>
            </a: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data &lt;- </a:t>
            </a:r>
            <a:r>
              <a:rPr lang="en-US" sz="1800" dirty="0" err="1">
                <a:solidFill>
                  <a:srgbClr val="4758AB"/>
                </a:solidFill>
                <a:latin typeface="Courier"/>
                <a:ea typeface="+mn-ea"/>
                <a:cs typeface="+mn-cs"/>
              </a:rPr>
              <a:t>fetch_survey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(</a:t>
            </a:r>
            <a:r>
              <a:rPr lang="en-US" sz="1800" dirty="0" err="1">
                <a:solidFill>
                  <a:srgbClr val="657422"/>
                </a:solidFill>
                <a:latin typeface="Courier"/>
                <a:ea typeface="+mn-ea"/>
                <a:cs typeface="+mn-cs"/>
              </a:rPr>
              <a:t>surveyID</a:t>
            </a:r>
            <a:r>
              <a:rPr lang="en-US" sz="1800" dirty="0">
                <a:solidFill>
                  <a:srgbClr val="657422"/>
                </a:solidFill>
                <a:latin typeface="Courier"/>
                <a:ea typeface="+mn-ea"/>
                <a:cs typeface="+mn-cs"/>
              </a:rPr>
              <a:t> =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 </a:t>
            </a:r>
            <a:r>
              <a:rPr lang="en-US" sz="1800" dirty="0" err="1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surveylist</a:t>
            </a:r>
            <a:r>
              <a:rPr lang="en-US" sz="1800" dirty="0" err="1">
                <a:solidFill>
                  <a:srgbClr val="5E5E5E"/>
                </a:solidFill>
                <a:latin typeface="Courier"/>
                <a:ea typeface="+mn-ea"/>
                <a:cs typeface="+mn-cs"/>
              </a:rPr>
              <a:t>$</a:t>
            </a:r>
            <a:r>
              <a:rPr lang="en-US" sz="1800" dirty="0" err="1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id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[</a:t>
            </a:r>
            <a:r>
              <a:rPr lang="en-US" sz="1800" dirty="0">
                <a:solidFill>
                  <a:srgbClr val="AD0000"/>
                </a:solidFill>
                <a:latin typeface="Courier"/>
                <a:ea typeface="+mn-ea"/>
                <a:cs typeface="+mn-cs"/>
              </a:rPr>
              <a:t>10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], </a:t>
            </a: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                      </a:t>
            </a:r>
            <a:r>
              <a:rPr lang="en-US" sz="1800" dirty="0">
                <a:solidFill>
                  <a:srgbClr val="657422"/>
                </a:solidFill>
                <a:latin typeface="Courier"/>
                <a:ea typeface="+mn-ea"/>
                <a:cs typeface="+mn-cs"/>
              </a:rPr>
              <a:t>verbose=</a:t>
            </a:r>
            <a:r>
              <a:rPr lang="en-US" sz="1800" dirty="0">
                <a:solidFill>
                  <a:srgbClr val="8F5902"/>
                </a:solidFill>
                <a:latin typeface="Courier"/>
                <a:ea typeface="+mn-ea"/>
                <a:cs typeface="+mn-cs"/>
              </a:rPr>
              <a:t>TRUE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, </a:t>
            </a:r>
            <a:r>
              <a:rPr lang="en-US" sz="1800" dirty="0" err="1">
                <a:solidFill>
                  <a:srgbClr val="657422"/>
                </a:solidFill>
                <a:latin typeface="Courier"/>
                <a:ea typeface="+mn-ea"/>
                <a:cs typeface="+mn-cs"/>
              </a:rPr>
              <a:t>force_request</a:t>
            </a:r>
            <a:r>
              <a:rPr lang="en-US" sz="1800" dirty="0">
                <a:solidFill>
                  <a:srgbClr val="657422"/>
                </a:solidFill>
                <a:latin typeface="Courier"/>
                <a:ea typeface="+mn-ea"/>
                <a:cs typeface="+mn-cs"/>
              </a:rPr>
              <a:t>=</a:t>
            </a:r>
            <a:r>
              <a:rPr lang="en-US" sz="1800" dirty="0">
                <a:solidFill>
                  <a:srgbClr val="8F5902"/>
                </a:solidFill>
                <a:latin typeface="Courier"/>
                <a:ea typeface="+mn-ea"/>
                <a:cs typeface="+mn-cs"/>
              </a:rPr>
              <a:t>TRUE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,</a:t>
            </a:r>
          </a:p>
          <a:p>
            <a:pPr marL="257175" indent="0" defTabSz="257175">
              <a:spcBef>
                <a:spcPct val="20000"/>
              </a:spcBef>
              <a:buClrTx/>
              <a:buSzTx/>
              <a:buNone/>
              <a:defRPr/>
            </a:pP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								</a:t>
            </a:r>
            <a:r>
              <a:rPr lang="en-US" sz="1800" dirty="0">
                <a:solidFill>
                  <a:srgbClr val="657422"/>
                </a:solidFill>
                <a:latin typeface="Courier"/>
                <a:ea typeface="+mn-ea"/>
                <a:cs typeface="+mn-cs"/>
              </a:rPr>
              <a:t>convert=</a:t>
            </a:r>
            <a:r>
              <a:rPr lang="en-US" sz="1800" dirty="0">
                <a:solidFill>
                  <a:srgbClr val="8F5902"/>
                </a:solidFill>
                <a:latin typeface="Courier"/>
                <a:ea typeface="+mn-ea"/>
                <a:cs typeface="+mn-cs"/>
              </a:rPr>
              <a:t>FALSE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, </a:t>
            </a:r>
            <a:br>
              <a:rPr lang="en-US" sz="18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</a:b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                     </a:t>
            </a:r>
            <a:r>
              <a:rPr lang="en-US" sz="1800" dirty="0">
                <a:solidFill>
                  <a:srgbClr val="657422"/>
                </a:solidFill>
                <a:latin typeface="Courier"/>
                <a:ea typeface="+mn-ea"/>
                <a:cs typeface="+mn-cs"/>
              </a:rPr>
              <a:t>label =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8F5902"/>
                </a:solidFill>
                <a:latin typeface="Courier"/>
                <a:ea typeface="+mn-ea"/>
                <a:cs typeface="+mn-cs"/>
              </a:rPr>
              <a:t>FALSE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, </a:t>
            </a:r>
            <a:r>
              <a:rPr lang="en-US" sz="1800" dirty="0" err="1">
                <a:solidFill>
                  <a:srgbClr val="657422"/>
                </a:solidFill>
                <a:latin typeface="Courier"/>
                <a:ea typeface="+mn-ea"/>
                <a:cs typeface="+mn-cs"/>
              </a:rPr>
              <a:t>unanswer_recode_multi</a:t>
            </a:r>
            <a:r>
              <a:rPr lang="en-US" sz="1800" dirty="0">
                <a:solidFill>
                  <a:srgbClr val="657422"/>
                </a:solidFill>
                <a:latin typeface="Courier"/>
                <a:ea typeface="+mn-ea"/>
                <a:cs typeface="+mn-cs"/>
              </a:rPr>
              <a:t> =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 </a:t>
            </a:r>
            <a:r>
              <a:rPr lang="en-US" sz="1800" dirty="0">
                <a:solidFill>
                  <a:srgbClr val="AD0000"/>
                </a:solidFill>
                <a:latin typeface="Courier"/>
                <a:ea typeface="+mn-ea"/>
                <a:cs typeface="+mn-cs"/>
              </a:rPr>
              <a:t>0</a:t>
            </a:r>
            <a:r>
              <a:rPr lang="en-US" sz="1800" dirty="0">
                <a:solidFill>
                  <a:srgbClr val="003B4F"/>
                </a:solidFill>
                <a:latin typeface="Courier"/>
                <a:ea typeface="+mn-ea"/>
                <a:cs typeface="+mn-cs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14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773F3-81DD-0C8D-9FD5-EED215506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394" y="470674"/>
            <a:ext cx="6726677" cy="994172"/>
          </a:xfrm>
        </p:spPr>
        <p:txBody>
          <a:bodyPr vert="horz" lIns="68580" tIns="34290" rIns="68580" bIns="3429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tx2"/>
                </a:solidFill>
                <a:cs typeface="+mj-cs"/>
              </a:rPr>
              <a:t>Use R to clean and manipulate data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2389423-911E-757B-D40E-1891EE491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2393" y="1464846"/>
            <a:ext cx="6391073" cy="28317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sz="14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Survey collection platforms often offer the ability to pre-process data before you even collect it</a:t>
            </a:r>
          </a:p>
          <a:p>
            <a:pPr lvl="1"/>
            <a:r>
              <a:rPr lang="en-US" sz="14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Such as renaming variables, coding how you would like answer options to export, etc.</a:t>
            </a:r>
          </a:p>
          <a:p>
            <a:pPr lvl="0">
              <a:lnSpc>
                <a:spcPct val="90000"/>
              </a:lnSpc>
            </a:pPr>
            <a:r>
              <a:rPr lang="en-US" sz="14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Nevertheless – not everything gets exported in the way that makes it easiest to use</a:t>
            </a:r>
          </a:p>
          <a:p>
            <a:pPr lvl="1"/>
            <a:r>
              <a:rPr lang="en-US" sz="14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Creating factor variables from multiple-select responses</a:t>
            </a:r>
          </a:p>
          <a:p>
            <a:pPr lvl="1"/>
            <a:r>
              <a:rPr lang="en-US" sz="14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Aggregating some factor variables into versions with less levels, due to distribution of responses</a:t>
            </a:r>
          </a:p>
          <a:p>
            <a:pPr lvl="1"/>
            <a:r>
              <a:rPr lang="en-US" sz="1425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Generally making things more intelligible and easy to use</a:t>
            </a:r>
          </a:p>
          <a:p>
            <a:pPr>
              <a:lnSpc>
                <a:spcPct val="90000"/>
              </a:lnSpc>
            </a:pPr>
            <a:endParaRPr lang="en-US" sz="1425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Graphic 7" descr="Flowchart">
            <a:extLst>
              <a:ext uri="{FF2B5EF4-FFF2-40B4-BE49-F238E27FC236}">
                <a16:creationId xmlns:a16="http://schemas.microsoft.com/office/drawing/2014/main" id="{7EF6E282-FEE6-FDA1-7BA4-18848DF55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60490" y="2143126"/>
            <a:ext cx="857249" cy="8572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BC9BF-97C2-A7E0-97BE-A9BA0C2A4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56072" y="4767263"/>
            <a:ext cx="759278" cy="273844"/>
          </a:xfrm>
        </p:spPr>
        <p:txBody>
          <a:bodyPr vert="horz" lIns="68580" tIns="34290" rIns="68580" bIns="34290" rtlCol="0" anchor="ctr">
            <a:normAutofit/>
          </a:bodyPr>
          <a:lstStyle/>
          <a:p>
            <a:pPr>
              <a:spcAft>
                <a:spcPts val="450"/>
              </a:spcAft>
            </a:pPr>
            <a:fld id="{F2A48FF8-00AE-0243-A6B1-4235FC2DCCB2}" type="slidenum"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450"/>
                </a:spcAft>
              </a:pPr>
              <a:t>27</a:t>
            </a:fld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32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D64920-A613-0ED5-6398-D7504811B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A48FF8-00AE-0243-A6B1-4235FC2DCCB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67BA95-8D4E-86D5-6B05-9CC16BF72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to Power BI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4A423-1551-3D9F-9024-3599287B40A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028" y="1141810"/>
            <a:ext cx="3013143" cy="2931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King County Metro relies heavily on Microsoft’s Power BI</a:t>
            </a:r>
          </a:p>
          <a:p>
            <a:pPr lvl="0"/>
            <a:r>
              <a:rPr lang="en-US" dirty="0"/>
              <a:t>Power BI is not the easiest to work with, uses point and click or very clunky syntax for data manipulation</a:t>
            </a:r>
          </a:p>
          <a:p>
            <a:pPr lvl="0"/>
            <a:r>
              <a:rPr lang="en-US" dirty="0"/>
              <a:t>Using R allows for a workflow that is easy to replicate and minimizes the need to rely on doing work in Power BI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327550-7CFE-277B-AF11-8FBF6CB38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285" y="799138"/>
            <a:ext cx="5395203" cy="33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70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14EB2B-9F38-E8DC-C4AD-0DC6957E5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A48FF8-00AE-0243-A6B1-4235FC2DCCB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6193BB-9C42-80E6-343F-D200145AB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50" y="319673"/>
            <a:ext cx="8255089" cy="592302"/>
          </a:xfrm>
        </p:spPr>
        <p:txBody>
          <a:bodyPr/>
          <a:lstStyle/>
          <a:p>
            <a:r>
              <a:rPr lang="en-US" dirty="0"/>
              <a:t>Analysis in R to complement data viz in Power BI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9D8DA-9E38-9ADE-9083-E2328690D7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1750" y="1141526"/>
            <a:ext cx="2690812" cy="29312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Limitations also exist in Power BI’s ability to execute statistical analysis</a:t>
            </a:r>
          </a:p>
          <a:p>
            <a:pPr lvl="0"/>
            <a:r>
              <a:rPr lang="en-US" dirty="0"/>
              <a:t>Use R to identify statistically significant differences across groups, generalized linear modeling, marginal effects for interaction terms</a:t>
            </a:r>
          </a:p>
          <a:p>
            <a:pPr lvl="0"/>
            <a:r>
              <a:rPr lang="en-US" dirty="0"/>
              <a:t>Analyses in R then supplement Power BI dashboard with narrative write-ups to help aid in the use and interpretation of survey data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E5A95-E604-22B5-8DE8-7DD9EC788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311" y="1141526"/>
            <a:ext cx="5684258" cy="30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1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fig:  images/allison_horst_code_community.png"/>
          <p:cNvPicPr>
            <a:picLocks noGrp="1" noChangeAspect="1"/>
          </p:cNvPicPr>
          <p:nvPr/>
        </p:nvPicPr>
        <p:blipFill rotWithShape="1">
          <a:blip r:embed="rId3"/>
          <a:srcRect b="5252"/>
          <a:stretch/>
        </p:blipFill>
        <p:spPr bwMode="auto">
          <a:xfrm>
            <a:off x="2218840" y="643699"/>
            <a:ext cx="4000532" cy="379041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 at King County Metro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20346" y="4076700"/>
            <a:ext cx="1766454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Au: Allison Horst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1F4BCB-3902-1262-CDA6-E75F843AC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A48FF8-00AE-0243-A6B1-4235FC2DCCB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3B902E-1CC8-64A1-C5A5-A901D949C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50" y="319673"/>
            <a:ext cx="8087287" cy="592302"/>
          </a:xfrm>
        </p:spPr>
        <p:txBody>
          <a:bodyPr/>
          <a:lstStyle/>
          <a:p>
            <a:r>
              <a:rPr lang="en-US" dirty="0"/>
              <a:t>Text Analysis and Structural Topic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18754-C13C-A609-53AE-DC384B7CB2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38619" y="1141526"/>
            <a:ext cx="3030110" cy="2931233"/>
          </a:xfrm>
        </p:spPr>
        <p:txBody>
          <a:bodyPr>
            <a:normAutofit/>
          </a:bodyPr>
          <a:lstStyle/>
          <a:p>
            <a:r>
              <a:rPr lang="en-US" sz="1800" dirty="0"/>
              <a:t>Use R packages for first looks at responses to </a:t>
            </a:r>
            <a:r>
              <a:rPr lang="en-US" sz="1800" b="1" dirty="0"/>
              <a:t>open-ended survey questions</a:t>
            </a:r>
          </a:p>
          <a:p>
            <a:pPr lvl="1"/>
            <a:r>
              <a:rPr lang="en-US" sz="1500" dirty="0"/>
              <a:t>‘</a:t>
            </a:r>
            <a:r>
              <a:rPr lang="en-US" sz="1500" dirty="0" err="1"/>
              <a:t>quanteda</a:t>
            </a:r>
            <a:r>
              <a:rPr lang="en-US" sz="1500" dirty="0"/>
              <a:t>’</a:t>
            </a:r>
          </a:p>
          <a:p>
            <a:pPr lvl="1"/>
            <a:r>
              <a:rPr lang="en-US" sz="1500" dirty="0"/>
              <a:t>‘</a:t>
            </a:r>
            <a:r>
              <a:rPr lang="en-US" sz="1500" dirty="0" err="1"/>
              <a:t>topicmodels</a:t>
            </a:r>
            <a:r>
              <a:rPr lang="en-US" sz="1500" dirty="0"/>
              <a:t>’</a:t>
            </a:r>
          </a:p>
          <a:p>
            <a:pPr lvl="1"/>
            <a:r>
              <a:rPr lang="en-US" sz="1500" dirty="0"/>
              <a:t>‘</a:t>
            </a:r>
            <a:r>
              <a:rPr lang="en-US" sz="1500" dirty="0" err="1"/>
              <a:t>stm</a:t>
            </a:r>
            <a:r>
              <a:rPr lang="en-US" sz="1500" dirty="0"/>
              <a:t>’</a:t>
            </a:r>
          </a:p>
          <a:p>
            <a:pPr lvl="1"/>
            <a:r>
              <a:rPr lang="en-US" sz="1500" dirty="0"/>
              <a:t>‘NLTK’ </a:t>
            </a:r>
          </a:p>
          <a:p>
            <a:pPr lvl="1"/>
            <a:r>
              <a:rPr lang="en-US" sz="1500" dirty="0"/>
              <a:t>‘</a:t>
            </a:r>
            <a:r>
              <a:rPr lang="en-US" sz="1500" dirty="0" err="1"/>
              <a:t>wordcloud</a:t>
            </a:r>
            <a:r>
              <a:rPr lang="en-US" sz="1500" dirty="0"/>
              <a:t>’</a:t>
            </a:r>
            <a:endParaRPr lang="en-US" sz="15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DD3C7-D1A0-E2F4-2732-4AA7BFB3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409" y="1157287"/>
            <a:ext cx="2778919" cy="2828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D924F3-7FFB-4099-788F-9B2903905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390" y="1207733"/>
            <a:ext cx="2724992" cy="272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56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37046F-A738-A4AA-84E4-0D4384D9C4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2A48FF8-00AE-0243-A6B1-4235FC2DCCB2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A6C4F6D-33E9-5416-4282-14E454B7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Structural Topic Modeling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28E5ACF-E4D8-D562-0437-D1D948A37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1750" y="875994"/>
            <a:ext cx="8715738" cy="348881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to take a quick look at  some of the common themes that appear in open-ended, in addition to most common n-grams and phrases</a:t>
            </a:r>
          </a:p>
          <a:p>
            <a:pPr lvl="1"/>
            <a:r>
              <a:rPr lang="en-US" dirty="0"/>
              <a:t>PROB: Words that have the highest probability of appearing in a given topic</a:t>
            </a:r>
          </a:p>
          <a:p>
            <a:pPr lvl="1"/>
            <a:r>
              <a:rPr lang="en-US" dirty="0"/>
              <a:t>FREX: Words that are both frequent and exclusive, identifying words that distinguish topics</a:t>
            </a:r>
          </a:p>
          <a:p>
            <a:r>
              <a:rPr lang="en-US" dirty="0"/>
              <a:t>Topic 1 Top Words: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Highest Prob: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use, bus,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never,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FREX: use, never,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schedul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regular, current</a:t>
            </a:r>
          </a:p>
          <a:p>
            <a:r>
              <a:rPr lang="en-US" dirty="0"/>
              <a:t>Topic 2 Top Words: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Highest Prob: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inconveni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match,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consist,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situat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provid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FREX: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inconveni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answer, match,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consist,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situat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/>
              <a:t>Topic 3 Top Words: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Highest Prob: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like, previous, last, just, tri, plan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FREX: last,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servic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like, previous, tri,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adequ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just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963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49AC32-C904-DF60-857A-33A393EFB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Questions</a:t>
            </a:r>
            <a:r>
              <a:rPr lang="en-US"/>
              <a:t>, comments? </a:t>
            </a:r>
          </a:p>
        </p:txBody>
      </p:sp>
    </p:spTree>
    <p:extLst>
      <p:ext uri="{BB962C8B-B14F-4D97-AF65-F5344CB8AC3E}">
        <p14:creationId xmlns:p14="http://schemas.microsoft.com/office/powerpoint/2010/main" val="388550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Transit Accessibility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sz="1800" b="1" dirty="0"/>
              <a:t>Transit Accessibility:</a:t>
            </a:r>
            <a:r>
              <a:rPr sz="1800" dirty="0"/>
              <a:t> How many places someone can get to using transit in a certain amount of time from their starting location.</a:t>
            </a:r>
            <a:endParaRPr lang="en-US" sz="1800" dirty="0"/>
          </a:p>
          <a:p>
            <a:pPr lvl="1"/>
            <a:r>
              <a:rPr lang="en-US" sz="1800" dirty="0"/>
              <a:t>Part of Metro’s Strategic Plan</a:t>
            </a:r>
          </a:p>
          <a:p>
            <a:pPr lvl="1"/>
            <a:r>
              <a:rPr lang="en-US" sz="1800" dirty="0"/>
              <a:t>Important for measuring how well transit meets people’s needs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Transit Accessibility</a:t>
            </a:r>
          </a:p>
        </p:txBody>
      </p:sp>
      <p:pic>
        <p:nvPicPr>
          <p:cNvPr id="3" name="Picture 1" descr="fig:  images/jwalker_accessibility_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93800"/>
            <a:ext cx="5549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11252" y="4076700"/>
            <a:ext cx="2975548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Au: Jarrett Walker Associates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Transit Accessibility</a:t>
            </a:r>
          </a:p>
        </p:txBody>
      </p:sp>
      <p:pic>
        <p:nvPicPr>
          <p:cNvPr id="3" name="Picture 1" descr="fig:  images/jwalker_accessibility_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90700" y="1193800"/>
            <a:ext cx="55499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808688" y="4076700"/>
            <a:ext cx="2878111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Au: Jarrett Walker Associates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Transit Accessibility</a:t>
            </a:r>
          </a:p>
        </p:txBody>
      </p:sp>
      <p:pic>
        <p:nvPicPr>
          <p:cNvPr id="3" name="Picture 1" descr="fig:  images/jwalker_accessibility_3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03400" y="1193800"/>
            <a:ext cx="55372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71212" y="4076700"/>
            <a:ext cx="2915587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Au: Jarrett Walker Associates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Transit Accessibility</a:t>
            </a:r>
          </a:p>
        </p:txBody>
      </p:sp>
      <p:pic>
        <p:nvPicPr>
          <p:cNvPr id="3" name="Picture 1" descr="fig:  images/jwalker_accessibility_4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778000" y="1193800"/>
            <a:ext cx="5575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778708" y="4076700"/>
            <a:ext cx="2908092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rPr dirty="0"/>
              <a:t>Au: Jarrett Walker Associates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r5R to the Rescue!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sz="1800" dirty="0"/>
              <a:t>r5R is a network based routing tool that allows analysts to model time-based travel for different modes of transportation.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ADA8D9-988B-26A9-A0FA-DB67F4D86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316" y="713089"/>
            <a:ext cx="2906530" cy="335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em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9A766579-71C7-419A-AA68-FE649D33D650}" vid="{44238E60-E50F-4383-BA78-3B0226E4AACB}"/>
    </a:ext>
  </a:extLst>
</a:theme>
</file>

<file path=ppt/theme/theme2.xml><?xml version="1.0" encoding="utf-8"?>
<a:theme xmlns:a="http://schemas.openxmlformats.org/drawingml/2006/main" name="1_Metro Green">
  <a:themeElements>
    <a:clrScheme name="King County Metro">
      <a:dk1>
        <a:srgbClr val="685F57"/>
      </a:dk1>
      <a:lt1>
        <a:srgbClr val="FFFFFF"/>
      </a:lt1>
      <a:dk2>
        <a:srgbClr val="2C3485"/>
      </a:dk2>
      <a:lt2>
        <a:srgbClr val="FFFFFF"/>
      </a:lt2>
      <a:accent1>
        <a:srgbClr val="FFB71B"/>
      </a:accent1>
      <a:accent2>
        <a:srgbClr val="685F57"/>
      </a:accent2>
      <a:accent3>
        <a:srgbClr val="CE0E2C"/>
      </a:accent3>
      <a:accent4>
        <a:srgbClr val="480D66"/>
      </a:accent4>
      <a:accent5>
        <a:srgbClr val="005B50"/>
      </a:accent5>
      <a:accent6>
        <a:srgbClr val="2B3385"/>
      </a:accent6>
      <a:hlink>
        <a:srgbClr val="686058"/>
      </a:hlink>
      <a:folHlink>
        <a:srgbClr val="68605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61</TotalTime>
  <Words>1756</Words>
  <Application>Microsoft Office PowerPoint</Application>
  <PresentationFormat>On-screen Show (16:9)</PresentationFormat>
  <Paragraphs>170</Paragraphs>
  <Slides>32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Courier</vt:lpstr>
      <vt:lpstr>Courier New</vt:lpstr>
      <vt:lpstr>Verdana</vt:lpstr>
      <vt:lpstr>Theme2</vt:lpstr>
      <vt:lpstr>1_Metro Green</vt:lpstr>
      <vt:lpstr>Measuring Transit Accessibility</vt:lpstr>
      <vt:lpstr>Agenda</vt:lpstr>
      <vt:lpstr>R at King County Metro</vt:lpstr>
      <vt:lpstr>Transit Accessibility</vt:lpstr>
      <vt:lpstr>Transit Accessibility</vt:lpstr>
      <vt:lpstr>Transit Accessibility</vt:lpstr>
      <vt:lpstr>Transit Accessibility</vt:lpstr>
      <vt:lpstr>Transit Accessibility</vt:lpstr>
      <vt:lpstr>r5R to the Rescue!</vt:lpstr>
      <vt:lpstr>A quick look at r5r</vt:lpstr>
      <vt:lpstr>r5r at King County</vt:lpstr>
      <vt:lpstr>Time for a demo!</vt:lpstr>
      <vt:lpstr>r5r Accessibility Function</vt:lpstr>
      <vt:lpstr>Block Group Interpolation</vt:lpstr>
      <vt:lpstr>Creating Accessibility Metrics</vt:lpstr>
      <vt:lpstr>Strategic Targets &amp; Metric Development</vt:lpstr>
      <vt:lpstr>From ‘Measures’ to Metrics</vt:lpstr>
      <vt:lpstr>Strategic Plan Dashboard</vt:lpstr>
      <vt:lpstr>Group Community Assets  </vt:lpstr>
      <vt:lpstr>  ‘Basket of Goods’ Scoring Final ‘Basket of Goods’ Scoring </vt:lpstr>
      <vt:lpstr>‘Basket of Goods’ Scoring </vt:lpstr>
      <vt:lpstr>‘Basket of Goods’ Scoring </vt:lpstr>
      <vt:lpstr>Social Science and Survey Research using R at King County Metro</vt:lpstr>
      <vt:lpstr>Research Team’s Uses of R</vt:lpstr>
      <vt:lpstr>Importing, examining data</vt:lpstr>
      <vt:lpstr>Example API Connection and Pull</vt:lpstr>
      <vt:lpstr>Use R to clean and manipulate data</vt:lpstr>
      <vt:lpstr>R to Power BI</vt:lpstr>
      <vt:lpstr>Analysis in R to complement data viz in Power BI</vt:lpstr>
      <vt:lpstr>Text Analysis and Structural Topic Modeling</vt:lpstr>
      <vt:lpstr>Structural Topic Modeling</vt:lpstr>
      <vt:lpstr>Thank you! Questions, comments? 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 Accessibility</dc:title>
  <dc:creator>Gaughan, Melissa</dc:creator>
  <cp:keywords/>
  <cp:lastModifiedBy>Gaughan, Melissa</cp:lastModifiedBy>
  <cp:revision>4</cp:revision>
  <dcterms:created xsi:type="dcterms:W3CDTF">2023-02-19T00:49:47Z</dcterms:created>
  <dcterms:modified xsi:type="dcterms:W3CDTF">2023-02-28T04:18:59Z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ditor">
    <vt:lpwstr>visual</vt:lpwstr>
  </property>
  <property fmtid="{D5CDD505-2E9C-101B-9397-08002B2CF9AE}" pid="3" name="header-includes">
    <vt:lpwstr/>
  </property>
  <property fmtid="{D5CDD505-2E9C-101B-9397-08002B2CF9AE}" pid="4" name="include-after">
    <vt:lpwstr/>
  </property>
  <property fmtid="{D5CDD505-2E9C-101B-9397-08002B2CF9AE}" pid="5" name="include-before">
    <vt:lpwstr/>
  </property>
  <property fmtid="{D5CDD505-2E9C-101B-9397-08002B2CF9AE}" pid="6" name="toc-title">
    <vt:lpwstr>Table of contents</vt:lpwstr>
  </property>
</Properties>
</file>